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64" r:id="rId2"/>
    <p:sldId id="257" r:id="rId3"/>
    <p:sldId id="299" r:id="rId4"/>
    <p:sldId id="265" r:id="rId5"/>
    <p:sldId id="300" r:id="rId6"/>
    <p:sldId id="266" r:id="rId7"/>
    <p:sldId id="267" r:id="rId8"/>
    <p:sldId id="302" r:id="rId9"/>
    <p:sldId id="301" r:id="rId10"/>
    <p:sldId id="303" r:id="rId11"/>
    <p:sldId id="297" r:id="rId12"/>
    <p:sldId id="268" r:id="rId13"/>
    <p:sldId id="369" r:id="rId14"/>
    <p:sldId id="308" r:id="rId15"/>
    <p:sldId id="372" r:id="rId16"/>
    <p:sldId id="371" r:id="rId17"/>
    <p:sldId id="373" r:id="rId18"/>
    <p:sldId id="420" r:id="rId19"/>
    <p:sldId id="421" r:id="rId20"/>
    <p:sldId id="422" r:id="rId21"/>
    <p:sldId id="375" r:id="rId22"/>
    <p:sldId id="423" r:id="rId23"/>
    <p:sldId id="424" r:id="rId24"/>
    <p:sldId id="426" r:id="rId25"/>
    <p:sldId id="427" r:id="rId26"/>
    <p:sldId id="428" r:id="rId27"/>
    <p:sldId id="262" r:id="rId28"/>
    <p:sldId id="429" r:id="rId29"/>
    <p:sldId id="431" r:id="rId30"/>
    <p:sldId id="430" r:id="rId31"/>
    <p:sldId id="26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370D5"/>
    <a:srgbClr val="FF2F92"/>
    <a:srgbClr val="73FEFF"/>
    <a:srgbClr val="99D8F7"/>
    <a:srgbClr val="76EFE4"/>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00"/>
    <p:restoredTop sz="86190"/>
  </p:normalViewPr>
  <p:slideViewPr>
    <p:cSldViewPr snapToGrid="0">
      <p:cViewPr>
        <p:scale>
          <a:sx n="20" d="100"/>
          <a:sy n="20" d="100"/>
        </p:scale>
        <p:origin x="2656" y="6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A87147-0B03-974F-8DD2-A979B9D3C485}" type="datetimeFigureOut">
              <a:rPr lang="en-US" smtClean="0"/>
              <a:t>5/17/25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81E2A-7223-B149-8FDE-38E1077A075B}" type="slidenum">
              <a:rPr lang="en-US" smtClean="0"/>
              <a:t>‹#›</a:t>
            </a:fld>
            <a:endParaRPr lang="en-US"/>
          </a:p>
        </p:txBody>
      </p:sp>
    </p:spTree>
    <p:extLst>
      <p:ext uri="{BB962C8B-B14F-4D97-AF65-F5344CB8AC3E}">
        <p14:creationId xmlns:p14="http://schemas.microsoft.com/office/powerpoint/2010/main" val="3984575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1</a:t>
            </a:fld>
            <a:endParaRPr lang="en-US"/>
          </a:p>
        </p:txBody>
      </p:sp>
    </p:spTree>
    <p:extLst>
      <p:ext uri="{BB962C8B-B14F-4D97-AF65-F5344CB8AC3E}">
        <p14:creationId xmlns:p14="http://schemas.microsoft.com/office/powerpoint/2010/main" val="741505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4" name="Shape 5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90000"/>
              </a:lnSpc>
              <a:spcBef>
                <a:spcPts val="1000"/>
              </a:spcBef>
              <a:spcAft>
                <a:spcPts val="0"/>
              </a:spcAft>
              <a:buClr>
                <a:schemeClr val="dk1"/>
              </a:buClr>
              <a:buSzPts val="1100"/>
              <a:buFont typeface="Arial"/>
              <a:buNone/>
            </a:pPr>
            <a:r>
              <a:rPr lang="en-US" sz="1200" dirty="0">
                <a:solidFill>
                  <a:schemeClr val="dk1"/>
                </a:solidFill>
                <a:latin typeface="Times New Roman"/>
                <a:ea typeface="Times New Roman"/>
                <a:cs typeface="Times New Roman"/>
                <a:sym typeface="Times New Roman"/>
              </a:rPr>
              <a:t>-More recently studies are tagging animals with acoustic tags that transmit unique acoustic signals for each individual that can be picked up by transmitters. </a:t>
            </a:r>
          </a:p>
          <a:p>
            <a:pPr marL="0" lvl="0" indent="0" rtl="0">
              <a:lnSpc>
                <a:spcPct val="90000"/>
              </a:lnSpc>
              <a:spcBef>
                <a:spcPts val="1000"/>
              </a:spcBef>
              <a:spcAft>
                <a:spcPts val="0"/>
              </a:spcAft>
              <a:buClr>
                <a:schemeClr val="dk1"/>
              </a:buClr>
              <a:buSzPts val="1100"/>
              <a:buFont typeface="Arial"/>
              <a:buNone/>
            </a:pPr>
            <a:r>
              <a:rPr lang="en-US" sz="1200" dirty="0">
                <a:solidFill>
                  <a:schemeClr val="dk1"/>
                </a:solidFill>
                <a:latin typeface="Times New Roman"/>
                <a:ea typeface="Times New Roman"/>
                <a:cs typeface="Times New Roman"/>
                <a:sym typeface="Times New Roman"/>
              </a:rPr>
              <a:t>-Tagged aquatic animals are monitored with continuously expanding arrays of fixed underwater receivers which provides a wealth of spatial information in addition to monitoring tags. </a:t>
            </a:r>
            <a:endParaRPr sz="1200" b="1" dirty="0">
              <a:solidFill>
                <a:schemeClr val="dk1"/>
              </a:solidFill>
              <a:latin typeface="Calibri"/>
              <a:ea typeface="Calibri"/>
              <a:cs typeface="Calibri"/>
              <a:sym typeface="Calibri"/>
            </a:endParaRPr>
          </a:p>
          <a:p>
            <a:pPr marL="0" lvl="0" indent="0">
              <a:spcBef>
                <a:spcPts val="0"/>
              </a:spcBef>
              <a:spcAft>
                <a:spcPts val="0"/>
              </a:spcAft>
              <a:buNone/>
            </a:pPr>
            <a:endParaRPr lang="en-CA" dirty="0"/>
          </a:p>
          <a:p>
            <a:pPr marL="0" lvl="0" indent="0">
              <a:spcBef>
                <a:spcPts val="0"/>
              </a:spcBef>
              <a:spcAft>
                <a:spcPts val="0"/>
              </a:spcAft>
              <a:buNone/>
            </a:pPr>
            <a:r>
              <a:rPr lang="en-CA" baseline="0" dirty="0"/>
              <a:t>-only way to track animals that stay underwater for most of their lives (i.e. most fish) is through this system</a:t>
            </a:r>
          </a:p>
          <a:p>
            <a:pPr marL="0" lvl="0" indent="0">
              <a:spcBef>
                <a:spcPts val="0"/>
              </a:spcBef>
              <a:spcAft>
                <a:spcPts val="0"/>
              </a:spcAft>
              <a:buNone/>
            </a:pPr>
            <a:r>
              <a:rPr lang="en-CA" baseline="0" dirty="0"/>
              <a:t>-that’s why in recent years there has been an increasing amount of studies that use acoustic receivers</a:t>
            </a:r>
          </a:p>
        </p:txBody>
      </p:sp>
    </p:spTree>
    <p:extLst>
      <p:ext uri="{BB962C8B-B14F-4D97-AF65-F5344CB8AC3E}">
        <p14:creationId xmlns:p14="http://schemas.microsoft.com/office/powerpoint/2010/main" val="1007493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16</a:t>
            </a:fld>
            <a:endParaRPr lang="en-US"/>
          </a:p>
        </p:txBody>
      </p:sp>
    </p:spTree>
    <p:extLst>
      <p:ext uri="{BB962C8B-B14F-4D97-AF65-F5344CB8AC3E}">
        <p14:creationId xmlns:p14="http://schemas.microsoft.com/office/powerpoint/2010/main" val="1304100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dirty="0"/>
              <a:t>Our measurement equation</a:t>
            </a:r>
            <a:r>
              <a:rPr lang="en-CA" baseline="0" dirty="0"/>
              <a:t> models the observation</a:t>
            </a:r>
            <a:r>
              <a:rPr lang="en-CA" dirty="0"/>
              <a:t> at time t, </a:t>
            </a:r>
            <a:r>
              <a:rPr lang="en-CA" dirty="0" err="1"/>
              <a:t>y_t</a:t>
            </a:r>
            <a:r>
              <a:rPr lang="en-CA" dirty="0"/>
              <a:t>, and it’s also often split into two</a:t>
            </a:r>
            <a:r>
              <a:rPr lang="en-CA" baseline="0" dirty="0"/>
              <a:t> parts.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The first part is a deterministic function that describes the observation mechanism and is a function of the true state at time t, for example would account for any kind of systematic bias in your observation.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The second part, epsilon t, is the stochastic part that accounts for the measurement error.</a:t>
            </a:r>
          </a:p>
          <a:p>
            <a:pPr marL="0" marR="0" indent="0" algn="l" defTabSz="457200" rtl="0" eaLnBrk="1" fontAlgn="auto" latinLnBrk="0" hangingPunct="1">
              <a:lnSpc>
                <a:spcPct val="100000"/>
              </a:lnSpc>
              <a:spcBef>
                <a:spcPts val="0"/>
              </a:spcBef>
              <a:spcAft>
                <a:spcPts val="0"/>
              </a:spcAft>
              <a:buClrTx/>
              <a:buSzTx/>
              <a:buFontTx/>
              <a:buNone/>
              <a:tabLst/>
              <a:defRPr/>
            </a:pPr>
            <a:endParaRPr lang="en-CA"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And I haven’t written the parts that describes the process noise and measurement error, but for now, you can think of them as being normally distributed. We will see later that we are not restricted to Gaussian distributions.</a:t>
            </a:r>
          </a:p>
        </p:txBody>
      </p:sp>
      <p:sp>
        <p:nvSpPr>
          <p:cNvPr id="4" name="Slide Number Placeholder 3"/>
          <p:cNvSpPr>
            <a:spLocks noGrp="1"/>
          </p:cNvSpPr>
          <p:nvPr>
            <p:ph type="sldNum" sz="quarter" idx="10"/>
          </p:nvPr>
        </p:nvSpPr>
        <p:spPr/>
        <p:txBody>
          <a:bodyPr/>
          <a:lstStyle/>
          <a:p>
            <a:fld id="{466432A1-F985-6D46-B73E-3951034D4741}" type="slidenum">
              <a:rPr lang="en-CA" smtClean="0"/>
              <a:t>18</a:t>
            </a:fld>
            <a:endParaRPr lang="en-CA"/>
          </a:p>
        </p:txBody>
      </p:sp>
    </p:spTree>
    <p:extLst>
      <p:ext uri="{BB962C8B-B14F-4D97-AF65-F5344CB8AC3E}">
        <p14:creationId xmlns:p14="http://schemas.microsoft.com/office/powerpoint/2010/main" val="818519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can visualize</a:t>
            </a:r>
            <a:r>
              <a:rPr lang="en-CA" baseline="0" dirty="0"/>
              <a:t> this model, where the arrows represent the relationships we are modelling.</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19</a:t>
            </a:fld>
            <a:endParaRPr lang="en-CA"/>
          </a:p>
        </p:txBody>
      </p:sp>
    </p:spTree>
    <p:extLst>
      <p:ext uri="{BB962C8B-B14F-4D97-AF65-F5344CB8AC3E}">
        <p14:creationId xmlns:p14="http://schemas.microsoft.com/office/powerpoint/2010/main" val="4075795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the process equation models the autocorrelation, usually with a Markov</a:t>
            </a:r>
            <a:r>
              <a:rPr lang="en-CA" baseline="0" dirty="0"/>
              <a:t> chain, which just means that your state at time t only depends on the previous state. </a:t>
            </a:r>
          </a:p>
          <a:p>
            <a:r>
              <a:rPr lang="en-CA" baseline="0" dirty="0"/>
              <a:t>And then the measurement equation models what you expect to see given the true state, so the pink arrows. And the graph shows that we assume the observations are conditionally independent. </a:t>
            </a:r>
          </a:p>
          <a:p>
            <a:endParaRPr lang="en-CA" baseline="0" dirty="0"/>
          </a:p>
          <a:p>
            <a:r>
              <a:rPr lang="en-CA" baseline="0" dirty="0"/>
              <a:t>The key here is that autocorrelation and model structure allows the model to differentiate between the process noise and measurement error, and thereby it allows us to estimate (predict) the states, so to get better prediction of the hidden process.</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20</a:t>
            </a:fld>
            <a:endParaRPr lang="en-CA"/>
          </a:p>
        </p:txBody>
      </p:sp>
    </p:spTree>
    <p:extLst>
      <p:ext uri="{BB962C8B-B14F-4D97-AF65-F5344CB8AC3E}">
        <p14:creationId xmlns:p14="http://schemas.microsoft.com/office/powerpoint/2010/main" val="3543625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B6D2F-7FC0-9CCE-6B50-A1BB675946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586FD8-3629-23CB-2504-13BD7B19A7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5EBD50-ED5B-167F-B841-BF821079CE68}"/>
              </a:ext>
            </a:extLst>
          </p:cNvPr>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C74E0547-FC78-6394-A6EF-81FDA22532B2}"/>
              </a:ext>
            </a:extLst>
          </p:cNvPr>
          <p:cNvSpPr>
            <a:spLocks noGrp="1"/>
          </p:cNvSpPr>
          <p:nvPr>
            <p:ph type="sldNum" sz="quarter" idx="5"/>
          </p:nvPr>
        </p:nvSpPr>
        <p:spPr/>
        <p:txBody>
          <a:bodyPr/>
          <a:lstStyle/>
          <a:p>
            <a:fld id="{27681E2A-7223-B149-8FDE-38E1077A075B}" type="slidenum">
              <a:rPr lang="en-US" smtClean="0"/>
              <a:t>22</a:t>
            </a:fld>
            <a:endParaRPr lang="en-US"/>
          </a:p>
        </p:txBody>
      </p:sp>
    </p:spTree>
    <p:extLst>
      <p:ext uri="{BB962C8B-B14F-4D97-AF65-F5344CB8AC3E}">
        <p14:creationId xmlns:p14="http://schemas.microsoft.com/office/powerpoint/2010/main" val="4226627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5E309-B2C1-6CBC-EB52-62BBB83637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525594-0832-58E6-5F49-C527098857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F9AAB-5B5F-A4C2-A850-EF7AA037011B}"/>
              </a:ext>
            </a:extLst>
          </p:cNvPr>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58D73ADF-67A4-0538-61C1-AA476BB05EC7}"/>
              </a:ext>
            </a:extLst>
          </p:cNvPr>
          <p:cNvSpPr>
            <a:spLocks noGrp="1"/>
          </p:cNvSpPr>
          <p:nvPr>
            <p:ph type="sldNum" sz="quarter" idx="5"/>
          </p:nvPr>
        </p:nvSpPr>
        <p:spPr/>
        <p:txBody>
          <a:bodyPr/>
          <a:lstStyle/>
          <a:p>
            <a:fld id="{27681E2A-7223-B149-8FDE-38E1077A075B}" type="slidenum">
              <a:rPr lang="en-US" smtClean="0"/>
              <a:t>23</a:t>
            </a:fld>
            <a:endParaRPr lang="en-US"/>
          </a:p>
        </p:txBody>
      </p:sp>
    </p:spTree>
    <p:extLst>
      <p:ext uri="{BB962C8B-B14F-4D97-AF65-F5344CB8AC3E}">
        <p14:creationId xmlns:p14="http://schemas.microsoft.com/office/powerpoint/2010/main" val="2747078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55B14-026C-357E-802F-BBB40CE88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228767-BDC6-1E9B-5795-B0E1B8CFB2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2E271-D025-13B2-C931-8D9BC527C5D4}"/>
              </a:ext>
            </a:extLst>
          </p:cNvPr>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9C5A88C3-3C3F-C932-CBD8-8E664F3CBD69}"/>
              </a:ext>
            </a:extLst>
          </p:cNvPr>
          <p:cNvSpPr>
            <a:spLocks noGrp="1"/>
          </p:cNvSpPr>
          <p:nvPr>
            <p:ph type="sldNum" sz="quarter" idx="5"/>
          </p:nvPr>
        </p:nvSpPr>
        <p:spPr/>
        <p:txBody>
          <a:bodyPr/>
          <a:lstStyle/>
          <a:p>
            <a:fld id="{27681E2A-7223-B149-8FDE-38E1077A075B}" type="slidenum">
              <a:rPr lang="en-US" smtClean="0"/>
              <a:t>24</a:t>
            </a:fld>
            <a:endParaRPr lang="en-US"/>
          </a:p>
        </p:txBody>
      </p:sp>
    </p:spTree>
    <p:extLst>
      <p:ext uri="{BB962C8B-B14F-4D97-AF65-F5344CB8AC3E}">
        <p14:creationId xmlns:p14="http://schemas.microsoft.com/office/powerpoint/2010/main" val="3312533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92555-FD7E-F89D-04C9-13A4B416C7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36419E-BCF6-AE3E-0274-CBC24E377F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ABF314-3043-DB2A-877F-4BBE4E3B6927}"/>
              </a:ext>
            </a:extLst>
          </p:cNvPr>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FAB0BDCE-A44D-8D73-DDB3-0C79D62A536B}"/>
              </a:ext>
            </a:extLst>
          </p:cNvPr>
          <p:cNvSpPr>
            <a:spLocks noGrp="1"/>
          </p:cNvSpPr>
          <p:nvPr>
            <p:ph type="sldNum" sz="quarter" idx="5"/>
          </p:nvPr>
        </p:nvSpPr>
        <p:spPr/>
        <p:txBody>
          <a:bodyPr/>
          <a:lstStyle/>
          <a:p>
            <a:fld id="{27681E2A-7223-B149-8FDE-38E1077A075B}" type="slidenum">
              <a:rPr lang="en-US" smtClean="0"/>
              <a:t>25</a:t>
            </a:fld>
            <a:endParaRPr lang="en-US"/>
          </a:p>
        </p:txBody>
      </p:sp>
    </p:spTree>
    <p:extLst>
      <p:ext uri="{BB962C8B-B14F-4D97-AF65-F5344CB8AC3E}">
        <p14:creationId xmlns:p14="http://schemas.microsoft.com/office/powerpoint/2010/main" val="2211728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6A7A9-D5FC-171E-514F-456E38A588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E5AAEF-BC00-4FE7-B55C-3C7F2413F1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4C5E30-ED43-103C-CC5A-97CF8AE96BC6}"/>
              </a:ext>
            </a:extLst>
          </p:cNvPr>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8D0BAB08-951C-B69E-6482-3671A8C3917D}"/>
              </a:ext>
            </a:extLst>
          </p:cNvPr>
          <p:cNvSpPr>
            <a:spLocks noGrp="1"/>
          </p:cNvSpPr>
          <p:nvPr>
            <p:ph type="sldNum" sz="quarter" idx="5"/>
          </p:nvPr>
        </p:nvSpPr>
        <p:spPr/>
        <p:txBody>
          <a:bodyPr/>
          <a:lstStyle/>
          <a:p>
            <a:fld id="{27681E2A-7223-B149-8FDE-38E1077A075B}" type="slidenum">
              <a:rPr lang="en-US" smtClean="0"/>
              <a:t>26</a:t>
            </a:fld>
            <a:endParaRPr lang="en-US"/>
          </a:p>
        </p:txBody>
      </p:sp>
    </p:spTree>
    <p:extLst>
      <p:ext uri="{BB962C8B-B14F-4D97-AF65-F5344CB8AC3E}">
        <p14:creationId xmlns:p14="http://schemas.microsoft.com/office/powerpoint/2010/main" val="2005282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GPS doesn’t work underwater. </a:t>
            </a:r>
            <a:r>
              <a:rPr lang="en-CA" dirty="0"/>
              <a:t>But you might think but what about the big marine animals</a:t>
            </a:r>
            <a:r>
              <a:rPr lang="en-CA" baseline="0" dirty="0"/>
              <a:t> that come to the surface to breath. We could </a:t>
            </a:r>
            <a:r>
              <a:rPr lang="en-CA" baseline="0" dirty="0" err="1"/>
              <a:t>prpobably</a:t>
            </a:r>
            <a:r>
              <a:rPr lang="en-CA" baseline="0" dirty="0"/>
              <a:t> use GPS on these </a:t>
            </a:r>
            <a:r>
              <a:rPr lang="en-CA" baseline="0" dirty="0" err="1"/>
              <a:t>gyes</a:t>
            </a:r>
            <a:r>
              <a:rPr lang="en-CA" baseline="0" dirty="0"/>
              <a:t>, right. Well actually no. It takes a long time for a GPS unit to get all of the information from the </a:t>
            </a:r>
            <a:r>
              <a:rPr lang="en-CA" baseline="0" dirty="0" err="1"/>
              <a:t>satelitte</a:t>
            </a:r>
            <a:r>
              <a:rPr lang="en-CA" baseline="0" dirty="0"/>
              <a:t> to be able to estimate a location. That normal GPS is useless even for </a:t>
            </a:r>
            <a:r>
              <a:rPr lang="en-CA" baseline="0" dirty="0" err="1"/>
              <a:t>amrin</a:t>
            </a:r>
            <a:r>
              <a:rPr lang="en-CA" baseline="0" dirty="0"/>
              <a:t> mammals</a:t>
            </a:r>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2</a:t>
            </a:fld>
            <a:endParaRPr lang="en-US"/>
          </a:p>
        </p:txBody>
      </p:sp>
    </p:spTree>
    <p:extLst>
      <p:ext uri="{BB962C8B-B14F-4D97-AF65-F5344CB8AC3E}">
        <p14:creationId xmlns:p14="http://schemas.microsoft.com/office/powerpoint/2010/main" val="3903244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28</a:t>
            </a:fld>
            <a:endParaRPr lang="en-US"/>
          </a:p>
        </p:txBody>
      </p:sp>
    </p:spTree>
    <p:extLst>
      <p:ext uri="{BB962C8B-B14F-4D97-AF65-F5344CB8AC3E}">
        <p14:creationId xmlns:p14="http://schemas.microsoft.com/office/powerpoint/2010/main" val="800522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FB55-173C-1BD1-831A-9F3B014A77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3745E1-79E0-906E-5C6F-7C5206AA67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D3F6A0-0569-FB55-E408-D0D8259343C5}"/>
              </a:ext>
            </a:extLst>
          </p:cNvPr>
          <p:cNvSpPr>
            <a:spLocks noGrp="1"/>
          </p:cNvSpPr>
          <p:nvPr>
            <p:ph type="body" idx="1"/>
          </p:nvPr>
        </p:nvSpPr>
        <p:spPr/>
        <p:txBody>
          <a:bodyPr/>
          <a:lstStyle/>
          <a:p>
            <a:r>
              <a:rPr lang="en-US"/>
              <a:t>THIS IS NOT USING GAMMA.</a:t>
            </a:r>
            <a:endParaRPr lang="en-US" dirty="0"/>
          </a:p>
        </p:txBody>
      </p:sp>
      <p:sp>
        <p:nvSpPr>
          <p:cNvPr id="4" name="Slide Number Placeholder 3">
            <a:extLst>
              <a:ext uri="{FF2B5EF4-FFF2-40B4-BE49-F238E27FC236}">
                <a16:creationId xmlns:a16="http://schemas.microsoft.com/office/drawing/2014/main" id="{F912B9F4-BB11-7117-95ED-A90CC7CCD8C4}"/>
              </a:ext>
            </a:extLst>
          </p:cNvPr>
          <p:cNvSpPr>
            <a:spLocks noGrp="1"/>
          </p:cNvSpPr>
          <p:nvPr>
            <p:ph type="sldNum" sz="quarter" idx="5"/>
          </p:nvPr>
        </p:nvSpPr>
        <p:spPr/>
        <p:txBody>
          <a:bodyPr/>
          <a:lstStyle/>
          <a:p>
            <a:fld id="{27681E2A-7223-B149-8FDE-38E1077A075B}" type="slidenum">
              <a:rPr lang="en-US" smtClean="0"/>
              <a:t>29</a:t>
            </a:fld>
            <a:endParaRPr lang="en-US"/>
          </a:p>
        </p:txBody>
      </p:sp>
    </p:spTree>
    <p:extLst>
      <p:ext uri="{BB962C8B-B14F-4D97-AF65-F5344CB8AC3E}">
        <p14:creationId xmlns:p14="http://schemas.microsoft.com/office/powerpoint/2010/main" val="2475839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err="1"/>
              <a:t>Fastlock</a:t>
            </a:r>
            <a:r>
              <a:rPr lang="en-CA" baseline="0" dirty="0"/>
              <a:t> </a:t>
            </a:r>
            <a:r>
              <a:rPr lang="en-CA" baseline="0" dirty="0" err="1"/>
              <a:t>gps</a:t>
            </a:r>
            <a:r>
              <a:rPr lang="en-CA" baseline="0" dirty="0"/>
              <a:t> doesn’t have to get as much information from the satellites than conventional GPS because it doesn’t estimate the location on board. It just calculates the distance between the satellites and the units, in terms of time in takes for the signal emitted by the satellite to reach the unit. And then you calculate the position on your computer in the lab, by gathering the satellites navigation information (so where the satellite are). This means that you can get a location even if the animal comes out for only a few seconds and it also means that the battery packs are smaller than conventional GPS.  So those are really great, but really expensive</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4</a:t>
            </a:fld>
            <a:endParaRPr lang="en-CA"/>
          </a:p>
        </p:txBody>
      </p:sp>
    </p:spTree>
    <p:extLst>
      <p:ext uri="{BB962C8B-B14F-4D97-AF65-F5344CB8AC3E}">
        <p14:creationId xmlns:p14="http://schemas.microsoft.com/office/powerpoint/2010/main" val="3607583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 lot of people are using Argos technology for air breathing animals</a:t>
            </a:r>
            <a:r>
              <a:rPr lang="en-CA" baseline="0" dirty="0"/>
              <a:t>, instead of </a:t>
            </a:r>
            <a:r>
              <a:rPr lang="en-CA" baseline="0" dirty="0" err="1"/>
              <a:t>Fastloc</a:t>
            </a:r>
            <a:r>
              <a:rPr lang="en-CA" baseline="0" dirty="0"/>
              <a:t> GPS. This also requires the animal to surface, but the units are a bit cheaper. Argos tags get locations through the </a:t>
            </a:r>
            <a:r>
              <a:rPr lang="en-CA" baseline="0" dirty="0" err="1"/>
              <a:t>doppler</a:t>
            </a:r>
            <a:r>
              <a:rPr lang="en-CA" baseline="0" dirty="0"/>
              <a:t> effects. So that the idea that wavelengths of a moving object changes as it moves. That’s the reason why the sounds of a siren has higher frequency when it’s moving toward you rather than away from you. </a:t>
            </a:r>
          </a:p>
        </p:txBody>
      </p:sp>
      <p:sp>
        <p:nvSpPr>
          <p:cNvPr id="4" name="Slide Number Placeholder 3"/>
          <p:cNvSpPr>
            <a:spLocks noGrp="1"/>
          </p:cNvSpPr>
          <p:nvPr>
            <p:ph type="sldNum" sz="quarter" idx="10"/>
          </p:nvPr>
        </p:nvSpPr>
        <p:spPr/>
        <p:txBody>
          <a:bodyPr/>
          <a:lstStyle/>
          <a:p>
            <a:fld id="{64286692-0D6B-1D4E-9D70-7AF8FF1E7BEB}" type="slidenum">
              <a:rPr lang="en-CA" smtClean="0"/>
              <a:t>6</a:t>
            </a:fld>
            <a:endParaRPr lang="en-CA"/>
          </a:p>
        </p:txBody>
      </p:sp>
    </p:spTree>
    <p:extLst>
      <p:ext uri="{BB962C8B-B14F-4D97-AF65-F5344CB8AC3E}">
        <p14:creationId xmlns:p14="http://schemas.microsoft.com/office/powerpoint/2010/main" val="712959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in the context of Argos tag, orbiting</a:t>
            </a:r>
            <a:r>
              <a:rPr lang="en-CA" baseline="0" dirty="0"/>
              <a:t> satellite measure emitted sounds multiple times, and use the change in frequency to estimate the location of the tag.</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7</a:t>
            </a:fld>
            <a:endParaRPr lang="en-CA"/>
          </a:p>
        </p:txBody>
      </p:sp>
    </p:spTree>
    <p:extLst>
      <p:ext uri="{BB962C8B-B14F-4D97-AF65-F5344CB8AC3E}">
        <p14:creationId xmlns:p14="http://schemas.microsoft.com/office/powerpoint/2010/main" val="712959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Argos system to get location and get info from tag</a:t>
            </a:r>
          </a:p>
        </p:txBody>
      </p:sp>
      <p:sp>
        <p:nvSpPr>
          <p:cNvPr id="4" name="Slide Number Placeholder 3"/>
          <p:cNvSpPr>
            <a:spLocks noGrp="1"/>
          </p:cNvSpPr>
          <p:nvPr>
            <p:ph type="sldNum" sz="quarter" idx="5"/>
          </p:nvPr>
        </p:nvSpPr>
        <p:spPr/>
        <p:txBody>
          <a:bodyPr/>
          <a:lstStyle/>
          <a:p>
            <a:fld id="{27681E2A-7223-B149-8FDE-38E1077A075B}" type="slidenum">
              <a:rPr lang="en-US" smtClean="0"/>
              <a:t>8</a:t>
            </a:fld>
            <a:endParaRPr lang="en-US"/>
          </a:p>
        </p:txBody>
      </p:sp>
    </p:spTree>
    <p:extLst>
      <p:ext uri="{BB962C8B-B14F-4D97-AF65-F5344CB8AC3E}">
        <p14:creationId xmlns:p14="http://schemas.microsoft.com/office/powerpoint/2010/main" val="3888445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9</a:t>
            </a:fld>
            <a:endParaRPr lang="en-US"/>
          </a:p>
        </p:txBody>
      </p:sp>
    </p:spTree>
    <p:extLst>
      <p:ext uri="{BB962C8B-B14F-4D97-AF65-F5344CB8AC3E}">
        <p14:creationId xmlns:p14="http://schemas.microsoft.com/office/powerpoint/2010/main" val="138109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One common alternative is light-based</a:t>
            </a:r>
            <a:r>
              <a:rPr lang="en-CA" baseline="0" dirty="0"/>
              <a:t> </a:t>
            </a:r>
            <a:r>
              <a:rPr lang="en-CA" baseline="0" dirty="0" err="1"/>
              <a:t>geolocation</a:t>
            </a:r>
            <a:r>
              <a:rPr lang="en-CA" baseline="0" dirty="0"/>
              <a:t>, sometime referred as GLS. GLS tags are small loggers, so they can be used on bird species, we see here an example of GLS leg tag on a </a:t>
            </a:r>
            <a:r>
              <a:rPr lang="en-CA" baseline="0" dirty="0" err="1"/>
              <a:t>rhinocerors</a:t>
            </a:r>
            <a:r>
              <a:rPr lang="en-CA" baseline="0" dirty="0"/>
              <a:t> auklets, which are mid-size birds. They work under water so they can be used on the many fish species that don’t surface. Here we see a tag on a Atlantic salmon. </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11</a:t>
            </a:fld>
            <a:endParaRPr lang="en-CA"/>
          </a:p>
        </p:txBody>
      </p:sp>
    </p:spTree>
    <p:extLst>
      <p:ext uri="{BB962C8B-B14F-4D97-AF65-F5344CB8AC3E}">
        <p14:creationId xmlns:p14="http://schemas.microsoft.com/office/powerpoint/2010/main" val="3258781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alternative technology</a:t>
            </a:r>
            <a:r>
              <a:rPr lang="en-CA" baseline="0" dirty="0"/>
              <a:t> like light-based </a:t>
            </a:r>
            <a:r>
              <a:rPr lang="en-CA" baseline="0" dirty="0" err="1"/>
              <a:t>geolocation</a:t>
            </a:r>
            <a:r>
              <a:rPr lang="en-CA" baseline="0" dirty="0"/>
              <a:t> and Argos tags are great and allow us to follow marine specie, b</a:t>
            </a:r>
            <a:r>
              <a:rPr lang="en-CA" dirty="0"/>
              <a:t>ut the data</a:t>
            </a:r>
            <a:r>
              <a:rPr lang="en-CA" baseline="0" dirty="0"/>
              <a:t> is very inaccurate, especially compare to GPS data. So for example, on the left we are seeing the track of a salmon that was tag in newfoundland and it looks likes it’s walking on land and crossing in a day  an island that’ 650km across. So pretty unlikely. And on the right we are seeing the movement of a ringed seal with a Argos tag. And it looks like it’s crossing from Canada to Greenland in a few hours, which is also pretty unlikely.</a:t>
            </a:r>
          </a:p>
          <a:p>
            <a:endParaRPr lang="en-CA" baseline="0" dirty="0"/>
          </a:p>
          <a:p>
            <a:r>
              <a:rPr lang="en-CA" baseline="0" dirty="0"/>
              <a:t>SO have to weight that when you are designing a study. For example it really doesn’t make sense to you </a:t>
            </a:r>
            <a:r>
              <a:rPr lang="en-CA" baseline="0" dirty="0" err="1"/>
              <a:t>ligh</a:t>
            </a:r>
            <a:r>
              <a:rPr lang="en-CA" baseline="0" dirty="0"/>
              <a:t>-based </a:t>
            </a:r>
            <a:r>
              <a:rPr lang="en-CA" baseline="0" dirty="0" err="1"/>
              <a:t>geolocation</a:t>
            </a:r>
            <a:r>
              <a:rPr lang="en-CA" baseline="0" dirty="0"/>
              <a:t> alone to look at the movement of species that doesn’t move long distance. Because Light-based </a:t>
            </a:r>
            <a:r>
              <a:rPr lang="en-CA" baseline="0" dirty="0" err="1"/>
              <a:t>geolocation</a:t>
            </a:r>
            <a:r>
              <a:rPr lang="en-CA" baseline="0" dirty="0"/>
              <a:t> has a mean error of 200k, so if you animal doesn’t move al </a:t>
            </a:r>
            <a:r>
              <a:rPr lang="en-CA" baseline="0" dirty="0" err="1"/>
              <a:t>ot</a:t>
            </a:r>
            <a:r>
              <a:rPr lang="en-CA" baseline="0" dirty="0"/>
              <a:t>, it’s </a:t>
            </a:r>
            <a:r>
              <a:rPr lang="en-CA" baseline="0" dirty="0" err="1"/>
              <a:t>owrth</a:t>
            </a:r>
            <a:r>
              <a:rPr lang="en-CA" baseline="0" dirty="0"/>
              <a:t> it.</a:t>
            </a:r>
          </a:p>
        </p:txBody>
      </p:sp>
      <p:sp>
        <p:nvSpPr>
          <p:cNvPr id="4" name="Slide Number Placeholder 3"/>
          <p:cNvSpPr>
            <a:spLocks noGrp="1"/>
          </p:cNvSpPr>
          <p:nvPr>
            <p:ph type="sldNum" sz="quarter" idx="10"/>
          </p:nvPr>
        </p:nvSpPr>
        <p:spPr/>
        <p:txBody>
          <a:bodyPr/>
          <a:lstStyle/>
          <a:p>
            <a:fld id="{64286692-0D6B-1D4E-9D70-7AF8FF1E7BEB}" type="slidenum">
              <a:rPr lang="en-CA" smtClean="0"/>
              <a:t>12</a:t>
            </a:fld>
            <a:endParaRPr lang="en-CA"/>
          </a:p>
        </p:txBody>
      </p:sp>
    </p:spTree>
    <p:extLst>
      <p:ext uri="{BB962C8B-B14F-4D97-AF65-F5344CB8AC3E}">
        <p14:creationId xmlns:p14="http://schemas.microsoft.com/office/powerpoint/2010/main" val="2557016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258D5-C1BB-FD37-5769-53C156FA3E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F2BBF8-D1EC-CFC5-9833-1FE7F62E9C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EAB30D-C52B-AFE6-B08B-A03A38F4E07D}"/>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0A5A4322-8B77-2AE0-9AD8-B23ADAC1B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92ACE6-286D-6BA9-CBD9-21BEC6D2ECDD}"/>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189006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D81A4-DA2B-71A2-84AA-B002C4618D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CFB1A0-9F49-1CDF-59F9-57A49563D6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6A6709-8022-E227-FB70-54E4DE772EC7}"/>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3B07A0E0-BFFD-D4F0-0566-DFC9CA373A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0085A-6C7C-1645-8804-43DAD615E199}"/>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518680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A9DC73-89D0-FBFD-2439-67F08838C8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98A46A-91C1-158E-E041-CAE7E39721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884EEE-179B-989A-6762-06B23575AE4B}"/>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850A1644-0508-FB0C-D057-47368E8B9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42AD1-9B65-ECBB-4433-9AFA5AF3D973}"/>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960421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FD4CE-CF14-FD6C-BCD7-C1E3D7D9EE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949B03-7FC3-F205-D76D-7D2189628D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F8EDC5-BC35-EBAC-55A5-F53FBE546F0D}"/>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6474EE4D-4506-EA6E-E9E0-FEDA5D599D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F797CF-5786-7822-8A24-B3CF1B908135}"/>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826529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A33AA-EC74-50AC-492C-3F6EC4528C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CC0574-A4C0-00EE-3F4B-7C685E6804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799582-72F9-CB45-8B2D-123C1EABE1D4}"/>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47B7CE43-7DB3-659A-F4CD-0998C37F4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5119D4-4944-FF57-4A62-5F073FC3CB58}"/>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23030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6D56E-227D-0F3E-FA2B-A6284DB19D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130F05-A926-D143-0836-7B02F3AF2E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827BC3-1D93-8A26-6E2E-1F0165B065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A7E5F0-5425-6D88-B698-CE2C193DB24E}"/>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6" name="Footer Placeholder 5">
            <a:extLst>
              <a:ext uri="{FF2B5EF4-FFF2-40B4-BE49-F238E27FC236}">
                <a16:creationId xmlns:a16="http://schemas.microsoft.com/office/drawing/2014/main" id="{EDC00048-C441-9E6F-635D-8E70A4E91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568365-FC1E-F633-6CC7-44FABA666D31}"/>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568707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C9DC2-2D76-4FA6-7386-E0D8CACF16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1C234E-B4EA-BF20-1133-D21265645C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BD3ED4-A1BE-79F5-E3CF-D2426F0007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7C7071-713C-CFAA-8E69-E5E3BA6106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66219E-183D-D3C3-3951-6A00542ED7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99787E-D37A-CE34-68B0-8EAC936B3705}"/>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8" name="Footer Placeholder 7">
            <a:extLst>
              <a:ext uri="{FF2B5EF4-FFF2-40B4-BE49-F238E27FC236}">
                <a16:creationId xmlns:a16="http://schemas.microsoft.com/office/drawing/2014/main" id="{729820EC-A785-2145-DEDF-664C6CBE45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A0D4DF-B467-838A-B5A6-EA2D49672199}"/>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2581810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FAF25-020E-E752-4490-47456598B0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D3E07F-16EF-2008-5D14-FF50E94C2119}"/>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4" name="Footer Placeholder 3">
            <a:extLst>
              <a:ext uri="{FF2B5EF4-FFF2-40B4-BE49-F238E27FC236}">
                <a16:creationId xmlns:a16="http://schemas.microsoft.com/office/drawing/2014/main" id="{379EE77B-989C-84F8-36BA-04BB30EC79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82B193-5E6E-38B1-C7FE-EEE20F43E29A}"/>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2026054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4A3CCC-5AC9-8C2A-823B-0161CB758D73}"/>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3" name="Footer Placeholder 2">
            <a:extLst>
              <a:ext uri="{FF2B5EF4-FFF2-40B4-BE49-F238E27FC236}">
                <a16:creationId xmlns:a16="http://schemas.microsoft.com/office/drawing/2014/main" id="{74CD0BDC-0A3A-EBC7-B193-E82CA2B525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F34DCB-7D26-C74A-F1E2-C3415EC745D8}"/>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603722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3650-3119-F9A6-9FFA-F947BE64BE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CC650A-EAB1-6423-E17B-845C646514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C8079C-D4B2-AE36-8131-39BEDB75B1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8B2C14-5F36-591D-93EA-81B407121293}"/>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6" name="Footer Placeholder 5">
            <a:extLst>
              <a:ext uri="{FF2B5EF4-FFF2-40B4-BE49-F238E27FC236}">
                <a16:creationId xmlns:a16="http://schemas.microsoft.com/office/drawing/2014/main" id="{DFB44BC6-B6FF-9F84-606A-34975E8B1E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A58FCE-F619-4AA1-B1F5-65BB0F464FA1}"/>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351699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6183-C846-5681-0163-5A1931D49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90A433-C1F4-7C50-C906-86D5FF1705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8BC460-2E4A-28E5-868D-F328018D53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B28545-FF9B-3987-8BB7-3F73748EB33D}"/>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6" name="Footer Placeholder 5">
            <a:extLst>
              <a:ext uri="{FF2B5EF4-FFF2-40B4-BE49-F238E27FC236}">
                <a16:creationId xmlns:a16="http://schemas.microsoft.com/office/drawing/2014/main" id="{0FA4765A-DCE4-83BB-B0BE-B253A2019A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9E0C0F-4644-94AF-4074-342E8EB25634}"/>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604557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F9936D-577E-73CE-126A-C8BA068634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FA56BD-446C-4A44-E25D-6903DDA267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14D551-B0BB-7361-5C56-0EF9AFDD90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C7797EE5-978D-7785-6E23-95A33E8947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E6253C-44AA-7ED4-80FA-038B9E237B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2BAB48-03C0-8441-90FB-F467C9D75244}" type="slidenum">
              <a:rPr lang="en-US" smtClean="0"/>
              <a:t>‹#›</a:t>
            </a:fld>
            <a:endParaRPr lang="en-US"/>
          </a:p>
        </p:txBody>
      </p:sp>
    </p:spTree>
    <p:extLst>
      <p:ext uri="{BB962C8B-B14F-4D97-AF65-F5344CB8AC3E}">
        <p14:creationId xmlns:p14="http://schemas.microsoft.com/office/powerpoint/2010/main" val="1820795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jpeg"/><Relationship Id="rId5" Type="http://schemas.microsoft.com/office/2007/relationships/hdphoto" Target="../media/hdphoto1.wdp"/><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5.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7.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B9C548-6285-364D-9D5A-8C1A4564EF12}"/>
              </a:ext>
            </a:extLst>
          </p:cNvPr>
          <p:cNvPicPr>
            <a:picLocks noChangeAspect="1"/>
          </p:cNvPicPr>
          <p:nvPr/>
        </p:nvPicPr>
        <p:blipFill rotWithShape="1">
          <a:blip r:embed="rId3"/>
          <a:srcRect l="6593"/>
          <a:stretch/>
        </p:blipFill>
        <p:spPr>
          <a:xfrm>
            <a:off x="5911702" y="0"/>
            <a:ext cx="9594391" cy="6858000"/>
          </a:xfrm>
          <a:prstGeom prst="rect">
            <a:avLst/>
          </a:prstGeom>
          <a:gradFill flip="none" rotWithShape="1">
            <a:gsLst>
              <a:gs pos="0">
                <a:schemeClr val="accent1">
                  <a:lumMod val="5000"/>
                  <a:lumOff val="95000"/>
                </a:schemeClr>
              </a:gs>
              <a:gs pos="100000">
                <a:schemeClr val="bg1">
                  <a:alpha val="0"/>
                </a:schemeClr>
              </a:gs>
              <a:gs pos="100000">
                <a:schemeClr val="accent1">
                  <a:lumMod val="45000"/>
                  <a:lumOff val="55000"/>
                </a:schemeClr>
              </a:gs>
              <a:gs pos="100000">
                <a:schemeClr val="accent1">
                  <a:lumMod val="30000"/>
                  <a:lumOff val="70000"/>
                </a:schemeClr>
              </a:gs>
            </a:gsLst>
            <a:lin ang="10800000" scaled="1"/>
            <a:tileRect/>
          </a:gradFill>
        </p:spPr>
      </p:pic>
      <p:sp>
        <p:nvSpPr>
          <p:cNvPr id="5" name="Rectangle 4">
            <a:extLst>
              <a:ext uri="{FF2B5EF4-FFF2-40B4-BE49-F238E27FC236}">
                <a16:creationId xmlns:a16="http://schemas.microsoft.com/office/drawing/2014/main" id="{E54CA821-ED19-BE44-9D81-48BFB43C78FA}"/>
              </a:ext>
            </a:extLst>
          </p:cNvPr>
          <p:cNvSpPr>
            <a:spLocks noChangeAspect="1"/>
          </p:cNvSpPr>
          <p:nvPr/>
        </p:nvSpPr>
        <p:spPr>
          <a:xfrm>
            <a:off x="4511444" y="-2275358"/>
            <a:ext cx="11736000" cy="12011863"/>
          </a:xfrm>
          <a:prstGeom prst="rect">
            <a:avLst/>
          </a:prstGeom>
          <a:gradFill flip="none" rotWithShape="1">
            <a:gsLst>
              <a:gs pos="19000">
                <a:schemeClr val="bg1">
                  <a:alpha val="0"/>
                </a:schemeClr>
              </a:gs>
              <a:gs pos="100000">
                <a:schemeClr val="bg1">
                  <a:alpha val="0"/>
                </a:schemeClr>
              </a:gs>
              <a:gs pos="94000">
                <a:schemeClr val="bg1"/>
              </a:gs>
              <a:gs pos="49000">
                <a:srgbClr val="A123F4">
                  <a:lumMod val="0"/>
                  <a:lumOff val="10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71886B-CFFB-A54B-AD11-68E1FD51A79C}"/>
              </a:ext>
            </a:extLst>
          </p:cNvPr>
          <p:cNvSpPr>
            <a:spLocks noGrp="1"/>
          </p:cNvSpPr>
          <p:nvPr>
            <p:ph type="ctrTitle"/>
          </p:nvPr>
        </p:nvSpPr>
        <p:spPr>
          <a:xfrm>
            <a:off x="0" y="444131"/>
            <a:ext cx="7733132" cy="2387600"/>
          </a:xfrm>
        </p:spPr>
        <p:txBody>
          <a:bodyPr>
            <a:normAutofit/>
          </a:bodyPr>
          <a:lstStyle/>
          <a:p>
            <a:r>
              <a:rPr lang="en-US" sz="5000" dirty="0"/>
              <a:t>Handling marine movement data</a:t>
            </a:r>
            <a:endParaRPr lang="en-CA" sz="5000" dirty="0"/>
          </a:p>
        </p:txBody>
      </p:sp>
      <p:sp>
        <p:nvSpPr>
          <p:cNvPr id="3" name="Subtitle 2">
            <a:extLst>
              <a:ext uri="{FF2B5EF4-FFF2-40B4-BE49-F238E27FC236}">
                <a16:creationId xmlns:a16="http://schemas.microsoft.com/office/drawing/2014/main" id="{8CAAEC8F-9A30-6C4F-AE18-9E4EDBE6B16C}"/>
              </a:ext>
            </a:extLst>
          </p:cNvPr>
          <p:cNvSpPr>
            <a:spLocks noGrp="1"/>
          </p:cNvSpPr>
          <p:nvPr>
            <p:ph type="subTitle" idx="1"/>
          </p:nvPr>
        </p:nvSpPr>
        <p:spPr>
          <a:xfrm>
            <a:off x="-916020" y="4495654"/>
            <a:ext cx="9144000" cy="1655762"/>
          </a:xfrm>
        </p:spPr>
        <p:txBody>
          <a:bodyPr>
            <a:normAutofit fontScale="70000" lnSpcReduction="20000"/>
          </a:bodyPr>
          <a:lstStyle/>
          <a:p>
            <a:r>
              <a:rPr lang="en-US" sz="4400" dirty="0"/>
              <a:t>Marie Auger-Méthé</a:t>
            </a:r>
          </a:p>
          <a:p>
            <a:r>
              <a:rPr lang="en-US" dirty="0"/>
              <a:t>Canadian Research Chair Tier II in Statistical Ecology</a:t>
            </a:r>
          </a:p>
          <a:p>
            <a:r>
              <a:rPr lang="en-US" dirty="0"/>
              <a:t>Institute for the Oceans &amp; Fisheries</a:t>
            </a:r>
          </a:p>
          <a:p>
            <a:r>
              <a:rPr lang="en-US" dirty="0"/>
              <a:t>Dept. of Statistics</a:t>
            </a:r>
          </a:p>
          <a:p>
            <a:r>
              <a:rPr lang="en-US" dirty="0"/>
              <a:t>University of British Columbia</a:t>
            </a:r>
          </a:p>
          <a:p>
            <a:endParaRPr lang="en-US" dirty="0"/>
          </a:p>
        </p:txBody>
      </p:sp>
      <p:sp>
        <p:nvSpPr>
          <p:cNvPr id="6" name="TextBox 5">
            <a:extLst>
              <a:ext uri="{FF2B5EF4-FFF2-40B4-BE49-F238E27FC236}">
                <a16:creationId xmlns:a16="http://schemas.microsoft.com/office/drawing/2014/main" id="{2DEB6D56-4882-85E3-BDC3-9CEB2912DBA5}"/>
              </a:ext>
            </a:extLst>
          </p:cNvPr>
          <p:cNvSpPr txBox="1"/>
          <p:nvPr/>
        </p:nvSpPr>
        <p:spPr>
          <a:xfrm>
            <a:off x="2868706" y="-860612"/>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2F565D7D-7639-B758-BB9D-D3C47C2201C7}"/>
              </a:ext>
            </a:extLst>
          </p:cNvPr>
          <p:cNvPicPr>
            <a:picLocks noChangeAspect="1"/>
          </p:cNvPicPr>
          <p:nvPr/>
        </p:nvPicPr>
        <p:blipFill>
          <a:blip r:embed="rId4"/>
          <a:stretch>
            <a:fillRect/>
          </a:stretch>
        </p:blipFill>
        <p:spPr>
          <a:xfrm>
            <a:off x="167821" y="5855607"/>
            <a:ext cx="622300" cy="850900"/>
          </a:xfrm>
          <a:prstGeom prst="rect">
            <a:avLst/>
          </a:prstGeom>
        </p:spPr>
      </p:pic>
    </p:spTree>
    <p:extLst>
      <p:ext uri="{BB962C8B-B14F-4D97-AF65-F5344CB8AC3E}">
        <p14:creationId xmlns:p14="http://schemas.microsoft.com/office/powerpoint/2010/main" val="366758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E12AE-618B-6974-D6C3-A9315204A9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79620-251C-5D5B-D0D0-D7B31B3C314D}"/>
              </a:ext>
            </a:extLst>
          </p:cNvPr>
          <p:cNvSpPr>
            <a:spLocks noGrp="1"/>
          </p:cNvSpPr>
          <p:nvPr>
            <p:ph type="title"/>
          </p:nvPr>
        </p:nvSpPr>
        <p:spPr/>
        <p:txBody>
          <a:bodyPr/>
          <a:lstStyle/>
          <a:p>
            <a:r>
              <a:rPr lang="en-US" dirty="0"/>
              <a:t>Alternative for animals that stay under </a:t>
            </a:r>
            <a:br>
              <a:rPr lang="en-US" dirty="0"/>
            </a:br>
            <a:r>
              <a:rPr lang="en-US" dirty="0"/>
              <a:t>(or small animals)</a:t>
            </a:r>
          </a:p>
        </p:txBody>
      </p:sp>
      <p:sp>
        <p:nvSpPr>
          <p:cNvPr id="26" name="TextBox 25">
            <a:extLst>
              <a:ext uri="{FF2B5EF4-FFF2-40B4-BE49-F238E27FC236}">
                <a16:creationId xmlns:a16="http://schemas.microsoft.com/office/drawing/2014/main" id="{5D357941-E130-A72D-0022-B2282D968C31}"/>
              </a:ext>
            </a:extLst>
          </p:cNvPr>
          <p:cNvSpPr txBox="1"/>
          <p:nvPr/>
        </p:nvSpPr>
        <p:spPr>
          <a:xfrm>
            <a:off x="4204129" y="1678782"/>
            <a:ext cx="3642792" cy="523220"/>
          </a:xfrm>
          <a:prstGeom prst="rect">
            <a:avLst/>
          </a:prstGeom>
          <a:noFill/>
        </p:spPr>
        <p:txBody>
          <a:bodyPr wrap="none" rtlCol="0">
            <a:spAutoFit/>
          </a:bodyPr>
          <a:lstStyle/>
          <a:p>
            <a:r>
              <a:rPr lang="en-US" sz="2800" dirty="0"/>
              <a:t>Light-based geolocation</a:t>
            </a:r>
          </a:p>
        </p:txBody>
      </p:sp>
      <p:pic>
        <p:nvPicPr>
          <p:cNvPr id="3" name="Picture 2" descr="2000px-Seasons.svg.png">
            <a:extLst>
              <a:ext uri="{FF2B5EF4-FFF2-40B4-BE49-F238E27FC236}">
                <a16:creationId xmlns:a16="http://schemas.microsoft.com/office/drawing/2014/main" id="{87EAEFC3-E79A-959C-EF75-21A474D521A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39440" y="4208743"/>
            <a:ext cx="4318000" cy="1627819"/>
          </a:xfrm>
          <a:prstGeom prst="rect">
            <a:avLst/>
          </a:prstGeom>
        </p:spPr>
      </p:pic>
      <p:sp>
        <p:nvSpPr>
          <p:cNvPr id="30" name="TextBox 29">
            <a:extLst>
              <a:ext uri="{FF2B5EF4-FFF2-40B4-BE49-F238E27FC236}">
                <a16:creationId xmlns:a16="http://schemas.microsoft.com/office/drawing/2014/main" id="{F2F1AED4-ED7D-214A-7E2A-F64399900EAF}"/>
              </a:ext>
            </a:extLst>
          </p:cNvPr>
          <p:cNvSpPr txBox="1"/>
          <p:nvPr/>
        </p:nvSpPr>
        <p:spPr>
          <a:xfrm>
            <a:off x="1981201" y="3121031"/>
            <a:ext cx="3150923" cy="461665"/>
          </a:xfrm>
          <a:prstGeom prst="rect">
            <a:avLst/>
          </a:prstGeom>
          <a:noFill/>
        </p:spPr>
        <p:txBody>
          <a:bodyPr wrap="none" rtlCol="0">
            <a:spAutoFit/>
          </a:bodyPr>
          <a:lstStyle/>
          <a:p>
            <a:r>
              <a:rPr lang="en-CA" sz="2400" dirty="0"/>
              <a:t>Latitudes use </a:t>
            </a:r>
            <a:r>
              <a:rPr lang="en-CA" sz="2400" dirty="0" err="1"/>
              <a:t>daylength</a:t>
            </a:r>
            <a:endParaRPr lang="en-CA" sz="2400" dirty="0"/>
          </a:p>
        </p:txBody>
      </p:sp>
      <p:sp>
        <p:nvSpPr>
          <p:cNvPr id="31" name="TextBox 30">
            <a:extLst>
              <a:ext uri="{FF2B5EF4-FFF2-40B4-BE49-F238E27FC236}">
                <a16:creationId xmlns:a16="http://schemas.microsoft.com/office/drawing/2014/main" id="{F8DA45FC-BBB3-A857-C65C-7A0120776825}"/>
              </a:ext>
            </a:extLst>
          </p:cNvPr>
          <p:cNvSpPr txBox="1"/>
          <p:nvPr/>
        </p:nvSpPr>
        <p:spPr>
          <a:xfrm>
            <a:off x="6152916" y="3121031"/>
            <a:ext cx="4543281" cy="830997"/>
          </a:xfrm>
          <a:prstGeom prst="rect">
            <a:avLst/>
          </a:prstGeom>
          <a:noFill/>
        </p:spPr>
        <p:txBody>
          <a:bodyPr wrap="none" rtlCol="0">
            <a:spAutoFit/>
          </a:bodyPr>
          <a:lstStyle/>
          <a:p>
            <a:r>
              <a:rPr lang="en-CA" sz="2400" dirty="0"/>
              <a:t>Longitudes use time difference</a:t>
            </a:r>
            <a:br>
              <a:rPr lang="en-CA" sz="2400" dirty="0"/>
            </a:br>
            <a:r>
              <a:rPr lang="en-CA" sz="2400" dirty="0"/>
              <a:t>between local and Greenwich time</a:t>
            </a:r>
          </a:p>
        </p:txBody>
      </p:sp>
      <p:grpSp>
        <p:nvGrpSpPr>
          <p:cNvPr id="32" name="Group 31">
            <a:extLst>
              <a:ext uri="{FF2B5EF4-FFF2-40B4-BE49-F238E27FC236}">
                <a16:creationId xmlns:a16="http://schemas.microsoft.com/office/drawing/2014/main" id="{0252D309-65FB-7787-F907-F90F045D7AA9}"/>
              </a:ext>
            </a:extLst>
          </p:cNvPr>
          <p:cNvGrpSpPr>
            <a:grpSpLocks noChangeAspect="1"/>
          </p:cNvGrpSpPr>
          <p:nvPr/>
        </p:nvGrpSpPr>
        <p:grpSpPr>
          <a:xfrm>
            <a:off x="6160961" y="3971273"/>
            <a:ext cx="4435754" cy="2283311"/>
            <a:chOff x="115440" y="3005543"/>
            <a:chExt cx="9144000" cy="4706888"/>
          </a:xfrm>
        </p:grpSpPr>
        <p:pic>
          <p:nvPicPr>
            <p:cNvPr id="33" name="Picture 32" descr="worldblank.jpg">
              <a:extLst>
                <a:ext uri="{FF2B5EF4-FFF2-40B4-BE49-F238E27FC236}">
                  <a16:creationId xmlns:a16="http://schemas.microsoft.com/office/drawing/2014/main" id="{2290C60B-162A-3268-EC1B-9E5513AA73E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440" y="3005543"/>
              <a:ext cx="9144000" cy="4706888"/>
            </a:xfrm>
            <a:prstGeom prst="rect">
              <a:avLst/>
            </a:prstGeom>
          </p:spPr>
        </p:pic>
        <p:cxnSp>
          <p:nvCxnSpPr>
            <p:cNvPr id="34" name="Straight Connector 33">
              <a:extLst>
                <a:ext uri="{FF2B5EF4-FFF2-40B4-BE49-F238E27FC236}">
                  <a16:creationId xmlns:a16="http://schemas.microsoft.com/office/drawing/2014/main" id="{DFDF2B73-8365-1851-F6A6-8084311BD186}"/>
                </a:ext>
              </a:extLst>
            </p:cNvPr>
            <p:cNvCxnSpPr/>
            <p:nvPr/>
          </p:nvCxnSpPr>
          <p:spPr>
            <a:xfrm>
              <a:off x="4495040" y="3005543"/>
              <a:ext cx="0" cy="4706888"/>
            </a:xfrm>
            <a:prstGeom prst="line">
              <a:avLst/>
            </a:prstGeom>
            <a:ln w="38100" cmpd="sng">
              <a:solidFill>
                <a:srgbClr val="FFFF00"/>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75F0166-98AC-5137-8FE4-48B9B20EE6AD}"/>
                </a:ext>
              </a:extLst>
            </p:cNvPr>
            <p:cNvSpPr txBox="1"/>
            <p:nvPr/>
          </p:nvSpPr>
          <p:spPr>
            <a:xfrm>
              <a:off x="123599" y="4097524"/>
              <a:ext cx="2285094" cy="951691"/>
            </a:xfrm>
            <a:prstGeom prst="rect">
              <a:avLst/>
            </a:prstGeom>
            <a:noFill/>
          </p:spPr>
          <p:txBody>
            <a:bodyPr wrap="square" rtlCol="0">
              <a:spAutoFit/>
            </a:bodyPr>
            <a:lstStyle/>
            <a:p>
              <a:r>
                <a:rPr lang="en-CA" sz="2400" dirty="0"/>
                <a:t>12:00</a:t>
              </a:r>
            </a:p>
          </p:txBody>
        </p:sp>
        <p:sp>
          <p:nvSpPr>
            <p:cNvPr id="36" name="TextBox 35">
              <a:extLst>
                <a:ext uri="{FF2B5EF4-FFF2-40B4-BE49-F238E27FC236}">
                  <a16:creationId xmlns:a16="http://schemas.microsoft.com/office/drawing/2014/main" id="{D1CBE8E5-3FF1-09A6-CF89-DB5623A62E3F}"/>
                </a:ext>
              </a:extLst>
            </p:cNvPr>
            <p:cNvSpPr txBox="1"/>
            <p:nvPr/>
          </p:nvSpPr>
          <p:spPr>
            <a:xfrm>
              <a:off x="3590930" y="4097522"/>
              <a:ext cx="2428077" cy="951691"/>
            </a:xfrm>
            <a:prstGeom prst="rect">
              <a:avLst/>
            </a:prstGeom>
            <a:noFill/>
          </p:spPr>
          <p:txBody>
            <a:bodyPr wrap="square" rtlCol="0">
              <a:spAutoFit/>
            </a:bodyPr>
            <a:lstStyle/>
            <a:p>
              <a:r>
                <a:rPr lang="en-CA" sz="2400" dirty="0"/>
                <a:t>22:00</a:t>
              </a:r>
            </a:p>
          </p:txBody>
        </p:sp>
        <p:cxnSp>
          <p:nvCxnSpPr>
            <p:cNvPr id="37" name="Straight Arrow Connector 36">
              <a:extLst>
                <a:ext uri="{FF2B5EF4-FFF2-40B4-BE49-F238E27FC236}">
                  <a16:creationId xmlns:a16="http://schemas.microsoft.com/office/drawing/2014/main" id="{985F12F0-006D-C46E-D59D-A07F9D717490}"/>
                </a:ext>
              </a:extLst>
            </p:cNvPr>
            <p:cNvCxnSpPr/>
            <p:nvPr/>
          </p:nvCxnSpPr>
          <p:spPr>
            <a:xfrm>
              <a:off x="931646" y="4002705"/>
              <a:ext cx="3563394"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16268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Light-based geolocation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38316" y="3891027"/>
            <a:ext cx="3270885" cy="2460018"/>
          </a:xfrm>
          <a:prstGeom prst="rect">
            <a:avLst/>
          </a:prstGeom>
        </p:spPr>
      </p:pic>
      <p:pic>
        <p:nvPicPr>
          <p:cNvPr id="5" name="Picture 4"/>
          <p:cNvPicPr>
            <a:picLocks noChangeAspect="1"/>
          </p:cNvPicPr>
          <p:nvPr/>
        </p:nvPicPr>
        <p:blipFill rotWithShape="1">
          <a:blip r:embed="rId4" cstate="email">
            <a:extLst>
              <a:ext uri="{BEBA8EAE-BF5A-486C-A8C5-ECC9F3942E4B}">
                <a14:imgProps xmlns:a14="http://schemas.microsoft.com/office/drawing/2010/main">
                  <a14:imgLayer r:embed="rId5">
                    <a14:imgEffect>
                      <a14:sharpenSoften amount="5000"/>
                    </a14:imgEffect>
                    <a14:imgEffect>
                      <a14:brightnessContrast bright="15000" contrast="-5000"/>
                    </a14:imgEffect>
                  </a14:imgLayer>
                </a14:imgProps>
              </a:ext>
              <a:ext uri="{28A0092B-C50C-407E-A947-70E740481C1C}">
                <a14:useLocalDpi xmlns:a14="http://schemas.microsoft.com/office/drawing/2010/main"/>
              </a:ext>
            </a:extLst>
          </a:blip>
          <a:srcRect/>
          <a:stretch/>
        </p:blipFill>
        <p:spPr>
          <a:xfrm>
            <a:off x="2336800" y="1615841"/>
            <a:ext cx="3272400" cy="2503786"/>
          </a:xfrm>
          <a:prstGeom prst="rect">
            <a:avLst/>
          </a:prstGeom>
        </p:spPr>
      </p:pic>
      <p:sp>
        <p:nvSpPr>
          <p:cNvPr id="6" name="TextShape 2"/>
          <p:cNvSpPr txBox="1"/>
          <p:nvPr/>
        </p:nvSpPr>
        <p:spPr>
          <a:xfrm>
            <a:off x="1524000" y="6568848"/>
            <a:ext cx="7054476" cy="289153"/>
          </a:xfrm>
          <a:prstGeom prst="rect">
            <a:avLst/>
          </a:prstGeom>
          <a:noFill/>
          <a:ln>
            <a:noFill/>
          </a:ln>
        </p:spPr>
        <p:txBody>
          <a:bodyPr lIns="89990" tIns="44996" rIns="89990" bIns="44996"/>
          <a:lstStyle/>
          <a:p>
            <a:r>
              <a:rPr lang="en-CA" sz="1400" dirty="0">
                <a:latin typeface="Arial"/>
              </a:rPr>
              <a:t>Photos: Katharine </a:t>
            </a:r>
            <a:r>
              <a:rPr lang="en-CA" sz="1400" dirty="0" err="1">
                <a:latin typeface="Arial"/>
              </a:rPr>
              <a:t>Studholme</a:t>
            </a:r>
            <a:r>
              <a:rPr lang="en-CA" sz="1400" dirty="0">
                <a:latin typeface="Arial"/>
              </a:rPr>
              <a:t>, M. </a:t>
            </a:r>
            <a:r>
              <a:rPr lang="en-CA" sz="1400" dirty="0" err="1">
                <a:latin typeface="Arial"/>
              </a:rPr>
              <a:t>Drever</a:t>
            </a:r>
            <a:endParaRPr sz="1400" dirty="0"/>
          </a:p>
        </p:txBody>
      </p:sp>
      <p:sp>
        <p:nvSpPr>
          <p:cNvPr id="7" name="Oval 6"/>
          <p:cNvSpPr/>
          <p:nvPr/>
        </p:nvSpPr>
        <p:spPr>
          <a:xfrm>
            <a:off x="3778729" y="3685274"/>
            <a:ext cx="538731" cy="411507"/>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3" name="Picture 2" descr="IMG_4275.JPG"/>
          <p:cNvPicPr>
            <a:picLocks noChangeAspect="1"/>
          </p:cNvPicPr>
          <p:nvPr/>
        </p:nvPicPr>
        <p:blipFill rotWithShape="1">
          <a:blip r:embed="rId6" cstate="email">
            <a:extLst>
              <a:ext uri="{28A0092B-C50C-407E-A947-70E740481C1C}">
                <a14:useLocalDpi xmlns:a14="http://schemas.microsoft.com/office/drawing/2010/main"/>
              </a:ext>
            </a:extLst>
          </a:blip>
          <a:srcRect l="-1"/>
          <a:stretch/>
        </p:blipFill>
        <p:spPr>
          <a:xfrm>
            <a:off x="6268875" y="1615841"/>
            <a:ext cx="3526548" cy="2633472"/>
          </a:xfrm>
          <a:prstGeom prst="rect">
            <a:avLst/>
          </a:prstGeom>
        </p:spPr>
      </p:pic>
      <p:pic>
        <p:nvPicPr>
          <p:cNvPr id="8" name="Picture 7" descr="e_G0098261edited.jpe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74100" y="4240700"/>
            <a:ext cx="3506400" cy="2080800"/>
          </a:xfrm>
          <a:prstGeom prst="rect">
            <a:avLst/>
          </a:prstGeom>
        </p:spPr>
      </p:pic>
    </p:spTree>
    <p:extLst>
      <p:ext uri="{BB962C8B-B14F-4D97-AF65-F5344CB8AC3E}">
        <p14:creationId xmlns:p14="http://schemas.microsoft.com/office/powerpoint/2010/main" val="2822536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Light-based geolocation</a:t>
            </a:r>
          </a:p>
        </p:txBody>
      </p:sp>
      <p:pic>
        <p:nvPicPr>
          <p:cNvPr id="3" name="Picture 2" descr="auklet1_TALK.pdf">
            <a:extLst>
              <a:ext uri="{FF2B5EF4-FFF2-40B4-BE49-F238E27FC236}">
                <a16:creationId xmlns:a16="http://schemas.microsoft.com/office/drawing/2014/main" id="{9835C3AA-D7C4-8773-1D41-D3A4A431545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95" t="682" r="1089" b="1406"/>
          <a:stretch/>
        </p:blipFill>
        <p:spPr>
          <a:xfrm>
            <a:off x="991386" y="2301100"/>
            <a:ext cx="2885619" cy="4259549"/>
          </a:xfrm>
          <a:prstGeom prst="rect">
            <a:avLst/>
          </a:prstGeom>
          <a:solidFill>
            <a:schemeClr val="tx2">
              <a:lumMod val="20000"/>
              <a:lumOff val="80000"/>
            </a:schemeClr>
          </a:solidFill>
          <a:ln w="19050">
            <a:solidFill>
              <a:schemeClr val="tx1"/>
            </a:solidFill>
          </a:ln>
        </p:spPr>
      </p:pic>
      <p:pic>
        <p:nvPicPr>
          <p:cNvPr id="10" name="Picture 9">
            <a:extLst>
              <a:ext uri="{FF2B5EF4-FFF2-40B4-BE49-F238E27FC236}">
                <a16:creationId xmlns:a16="http://schemas.microsoft.com/office/drawing/2014/main" id="{4280018D-243F-1BA6-5AA9-CE5506689AA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02435" y="2258679"/>
            <a:ext cx="4437887" cy="4271467"/>
          </a:xfrm>
          <a:prstGeom prst="rect">
            <a:avLst/>
          </a:prstGeom>
        </p:spPr>
      </p:pic>
      <p:pic>
        <p:nvPicPr>
          <p:cNvPr id="11" name="Picture 10" descr="Salmo_salar_Atlantic_Salmon_.png">
            <a:extLst>
              <a:ext uri="{FF2B5EF4-FFF2-40B4-BE49-F238E27FC236}">
                <a16:creationId xmlns:a16="http://schemas.microsoft.com/office/drawing/2014/main" id="{00EBF982-8729-00E3-09FB-673FB39B92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05228" y="1638473"/>
            <a:ext cx="1460500" cy="563753"/>
          </a:xfrm>
          <a:prstGeom prst="rect">
            <a:avLst/>
          </a:prstGeom>
        </p:spPr>
      </p:pic>
      <p:sp>
        <p:nvSpPr>
          <p:cNvPr id="12" name="TextBox 11">
            <a:extLst>
              <a:ext uri="{FF2B5EF4-FFF2-40B4-BE49-F238E27FC236}">
                <a16:creationId xmlns:a16="http://schemas.microsoft.com/office/drawing/2014/main" id="{BD4AC6E2-1AA9-89FF-B8CA-0E02FD4EC465}"/>
              </a:ext>
            </a:extLst>
          </p:cNvPr>
          <p:cNvSpPr txBox="1"/>
          <p:nvPr/>
        </p:nvSpPr>
        <p:spPr>
          <a:xfrm>
            <a:off x="6068943" y="1674485"/>
            <a:ext cx="2125101" cy="461665"/>
          </a:xfrm>
          <a:prstGeom prst="rect">
            <a:avLst/>
          </a:prstGeom>
          <a:noFill/>
        </p:spPr>
        <p:txBody>
          <a:bodyPr wrap="none" rtlCol="0">
            <a:spAutoFit/>
          </a:bodyPr>
          <a:lstStyle/>
          <a:p>
            <a:pPr algn="ctr"/>
            <a:r>
              <a:rPr lang="en-CA" sz="2400" dirty="0"/>
              <a:t>Atlantic salmon</a:t>
            </a:r>
          </a:p>
        </p:txBody>
      </p:sp>
      <p:pic>
        <p:nvPicPr>
          <p:cNvPr id="13" name="Picture 12">
            <a:extLst>
              <a:ext uri="{FF2B5EF4-FFF2-40B4-BE49-F238E27FC236}">
                <a16:creationId xmlns:a16="http://schemas.microsoft.com/office/drawing/2014/main" id="{0D9BC7B4-8728-5FF4-9726-A8E45763394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10653" y="1480609"/>
            <a:ext cx="700596" cy="714895"/>
          </a:xfrm>
          <a:prstGeom prst="rect">
            <a:avLst/>
          </a:prstGeom>
        </p:spPr>
      </p:pic>
      <p:sp>
        <p:nvSpPr>
          <p:cNvPr id="14" name="TextBox 13">
            <a:extLst>
              <a:ext uri="{FF2B5EF4-FFF2-40B4-BE49-F238E27FC236}">
                <a16:creationId xmlns:a16="http://schemas.microsoft.com/office/drawing/2014/main" id="{911B086E-F6C0-47D9-7C98-B8D54C0ED596}"/>
              </a:ext>
            </a:extLst>
          </p:cNvPr>
          <p:cNvSpPr txBox="1"/>
          <p:nvPr/>
        </p:nvSpPr>
        <p:spPr>
          <a:xfrm>
            <a:off x="1429701" y="1638473"/>
            <a:ext cx="2426866" cy="461665"/>
          </a:xfrm>
          <a:prstGeom prst="rect">
            <a:avLst/>
          </a:prstGeom>
          <a:noFill/>
        </p:spPr>
        <p:txBody>
          <a:bodyPr wrap="none" rtlCol="0">
            <a:spAutoFit/>
          </a:bodyPr>
          <a:lstStyle/>
          <a:p>
            <a:pPr algn="ctr"/>
            <a:r>
              <a:rPr lang="en-CA" sz="2400" dirty="0"/>
              <a:t>Rhinoceros auklet</a:t>
            </a:r>
          </a:p>
        </p:txBody>
      </p:sp>
      <p:sp>
        <p:nvSpPr>
          <p:cNvPr id="15" name="TextBox 14">
            <a:extLst>
              <a:ext uri="{FF2B5EF4-FFF2-40B4-BE49-F238E27FC236}">
                <a16:creationId xmlns:a16="http://schemas.microsoft.com/office/drawing/2014/main" id="{A9F14956-108E-C911-40EB-E2FC988AD6DC}"/>
              </a:ext>
            </a:extLst>
          </p:cNvPr>
          <p:cNvSpPr txBox="1"/>
          <p:nvPr/>
        </p:nvSpPr>
        <p:spPr>
          <a:xfrm>
            <a:off x="8568829" y="2951946"/>
            <a:ext cx="3623171" cy="954107"/>
          </a:xfrm>
          <a:prstGeom prst="rect">
            <a:avLst/>
          </a:prstGeom>
          <a:noFill/>
        </p:spPr>
        <p:txBody>
          <a:bodyPr wrap="none" rtlCol="0">
            <a:spAutoFit/>
          </a:bodyPr>
          <a:lstStyle/>
          <a:p>
            <a:pPr marL="457200" indent="-457200">
              <a:buFont typeface="Arial" panose="020B0604020202020204" pitchFamily="34" charset="0"/>
              <a:buChar char="•"/>
            </a:pPr>
            <a:r>
              <a:rPr lang="en-CA" sz="2800" baseline="0" dirty="0"/>
              <a:t>Very inaccurate data</a:t>
            </a:r>
            <a:endParaRPr lang="en-CA" sz="2800" dirty="0"/>
          </a:p>
          <a:p>
            <a:pPr marL="914400" lvl="1" indent="-457200">
              <a:buFont typeface="Arial" panose="020B0604020202020204" pitchFamily="34" charset="0"/>
              <a:buChar char="•"/>
            </a:pPr>
            <a:r>
              <a:rPr lang="en-CA" sz="2800" baseline="0" dirty="0"/>
              <a:t>Error 200km</a:t>
            </a:r>
            <a:endParaRPr lang="en-US" sz="2800" dirty="0"/>
          </a:p>
        </p:txBody>
      </p:sp>
    </p:spTree>
    <p:extLst>
      <p:ext uri="{BB962C8B-B14F-4D97-AF65-F5344CB8AC3E}">
        <p14:creationId xmlns:p14="http://schemas.microsoft.com/office/powerpoint/2010/main" val="1225285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pic>
        <p:nvPicPr>
          <p:cNvPr id="527" name="Shape 52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152650" y="3264760"/>
            <a:ext cx="5081794" cy="2503350"/>
          </a:xfrm>
          <a:prstGeom prst="rect">
            <a:avLst/>
          </a:prstGeom>
          <a:noFill/>
          <a:ln>
            <a:noFill/>
          </a:ln>
        </p:spPr>
      </p:pic>
      <p:pic>
        <p:nvPicPr>
          <p:cNvPr id="528" name="Shape 52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728750" y="2400620"/>
            <a:ext cx="2650744" cy="3039263"/>
          </a:xfrm>
          <a:prstGeom prst="rect">
            <a:avLst/>
          </a:prstGeom>
          <a:noFill/>
          <a:ln>
            <a:noFill/>
          </a:ln>
        </p:spPr>
      </p:pic>
      <p:pic>
        <p:nvPicPr>
          <p:cNvPr id="529" name="Shape 52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084869" y="1699978"/>
            <a:ext cx="5457826" cy="1095825"/>
          </a:xfrm>
          <a:prstGeom prst="rect">
            <a:avLst/>
          </a:prstGeom>
          <a:noFill/>
          <a:ln>
            <a:noFill/>
          </a:ln>
        </p:spPr>
      </p:pic>
      <p:sp>
        <p:nvSpPr>
          <p:cNvPr id="2" name="TextBox 1">
            <a:extLst>
              <a:ext uri="{FF2B5EF4-FFF2-40B4-BE49-F238E27FC236}">
                <a16:creationId xmlns:a16="http://schemas.microsoft.com/office/drawing/2014/main" id="{33328F3A-263C-794F-8CF5-993B8A4C0B65}"/>
              </a:ext>
            </a:extLst>
          </p:cNvPr>
          <p:cNvSpPr txBox="1"/>
          <p:nvPr/>
        </p:nvSpPr>
        <p:spPr>
          <a:xfrm>
            <a:off x="6640984" y="2488769"/>
            <a:ext cx="895951" cy="300082"/>
          </a:xfrm>
          <a:prstGeom prst="rect">
            <a:avLst/>
          </a:prstGeom>
          <a:noFill/>
        </p:spPr>
        <p:txBody>
          <a:bodyPr wrap="none" rtlCol="0">
            <a:spAutoFit/>
          </a:bodyPr>
          <a:lstStyle/>
          <a:p>
            <a:r>
              <a:rPr lang="en-US" sz="1350" dirty="0">
                <a:solidFill>
                  <a:schemeClr val="bg1">
                    <a:lumMod val="65000"/>
                  </a:schemeClr>
                </a:solidFill>
              </a:rPr>
              <a:t>M.A.T.O.S.</a:t>
            </a:r>
          </a:p>
        </p:txBody>
      </p:sp>
      <p:sp>
        <p:nvSpPr>
          <p:cNvPr id="7" name="TextBox 6">
            <a:extLst>
              <a:ext uri="{FF2B5EF4-FFF2-40B4-BE49-F238E27FC236}">
                <a16:creationId xmlns:a16="http://schemas.microsoft.com/office/drawing/2014/main" id="{FE27F2D7-DA1E-264D-A15E-BF821088D415}"/>
              </a:ext>
            </a:extLst>
          </p:cNvPr>
          <p:cNvSpPr txBox="1"/>
          <p:nvPr/>
        </p:nvSpPr>
        <p:spPr>
          <a:xfrm>
            <a:off x="6393830" y="5747173"/>
            <a:ext cx="983539" cy="300082"/>
          </a:xfrm>
          <a:prstGeom prst="rect">
            <a:avLst/>
          </a:prstGeom>
          <a:noFill/>
        </p:spPr>
        <p:txBody>
          <a:bodyPr wrap="none" rtlCol="0">
            <a:spAutoFit/>
          </a:bodyPr>
          <a:lstStyle/>
          <a:p>
            <a:r>
              <a:rPr lang="en-US" sz="1350" dirty="0">
                <a:solidFill>
                  <a:schemeClr val="bg1">
                    <a:lumMod val="65000"/>
                  </a:schemeClr>
                </a:solidFill>
              </a:rPr>
              <a:t>F.W.C. 2016</a:t>
            </a:r>
          </a:p>
        </p:txBody>
      </p:sp>
      <p:sp>
        <p:nvSpPr>
          <p:cNvPr id="9" name="Title 1"/>
          <p:cNvSpPr>
            <a:spLocks noGrp="1"/>
          </p:cNvSpPr>
          <p:nvPr>
            <p:ph type="title"/>
          </p:nvPr>
        </p:nvSpPr>
        <p:spPr>
          <a:xfrm>
            <a:off x="1981200" y="274638"/>
            <a:ext cx="8229600" cy="1143000"/>
          </a:xfrm>
        </p:spPr>
        <p:txBody>
          <a:bodyPr>
            <a:normAutofit/>
          </a:bodyPr>
          <a:lstStyle/>
          <a:p>
            <a:r>
              <a:rPr lang="en-CA" dirty="0" err="1"/>
              <a:t>Accoustic</a:t>
            </a:r>
            <a:r>
              <a:rPr lang="en-CA" dirty="0"/>
              <a:t> tracking</a:t>
            </a:r>
          </a:p>
        </p:txBody>
      </p:sp>
    </p:spTree>
    <p:extLst>
      <p:ext uri="{BB962C8B-B14F-4D97-AF65-F5344CB8AC3E}">
        <p14:creationId xmlns:p14="http://schemas.microsoft.com/office/powerpoint/2010/main" val="1967088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Increase in telemetry studies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1627281"/>
            <a:ext cx="4459224" cy="2972816"/>
          </a:xfrm>
          <a:prstGeom prst="rect">
            <a:avLst/>
          </a:prstGeom>
        </p:spPr>
      </p:pic>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05522" y="1436647"/>
            <a:ext cx="4289581" cy="302411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02276" y="4649905"/>
            <a:ext cx="6206490" cy="2198370"/>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03933" y="4834033"/>
            <a:ext cx="1247902" cy="684403"/>
          </a:xfrm>
          <a:prstGeom prst="rect">
            <a:avLst/>
          </a:prstGeom>
        </p:spPr>
      </p:pic>
    </p:spTree>
    <p:extLst>
      <p:ext uri="{BB962C8B-B14F-4D97-AF65-F5344CB8AC3E}">
        <p14:creationId xmlns:p14="http://schemas.microsoft.com/office/powerpoint/2010/main" val="4113589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FE091-67B6-8F32-4069-5F242F8F31F6}"/>
              </a:ext>
            </a:extLst>
          </p:cNvPr>
          <p:cNvSpPr>
            <a:spLocks noGrp="1"/>
          </p:cNvSpPr>
          <p:nvPr>
            <p:ph type="title"/>
          </p:nvPr>
        </p:nvSpPr>
        <p:spPr/>
        <p:txBody>
          <a:bodyPr/>
          <a:lstStyle/>
          <a:p>
            <a:r>
              <a:rPr lang="en-US" dirty="0"/>
              <a:t>Comparison between methods</a:t>
            </a:r>
          </a:p>
        </p:txBody>
      </p:sp>
      <p:pic>
        <p:nvPicPr>
          <p:cNvPr id="4" name="Picture 3" descr="2000px-Seasons.svg.png">
            <a:extLst>
              <a:ext uri="{FF2B5EF4-FFF2-40B4-BE49-F238E27FC236}">
                <a16:creationId xmlns:a16="http://schemas.microsoft.com/office/drawing/2014/main" id="{A36EE252-A2F0-8920-3ACF-71D74B32F33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727297" y="3573378"/>
            <a:ext cx="2578352" cy="972000"/>
          </a:xfrm>
          <a:prstGeom prst="rect">
            <a:avLst/>
          </a:prstGeom>
        </p:spPr>
      </p:pic>
      <p:grpSp>
        <p:nvGrpSpPr>
          <p:cNvPr id="5" name="Group 4">
            <a:extLst>
              <a:ext uri="{FF2B5EF4-FFF2-40B4-BE49-F238E27FC236}">
                <a16:creationId xmlns:a16="http://schemas.microsoft.com/office/drawing/2014/main" id="{4B4A032F-E253-1542-10C6-A93A48EBA265}"/>
              </a:ext>
            </a:extLst>
          </p:cNvPr>
          <p:cNvGrpSpPr>
            <a:grpSpLocks noChangeAspect="1"/>
          </p:cNvGrpSpPr>
          <p:nvPr/>
        </p:nvGrpSpPr>
        <p:grpSpPr>
          <a:xfrm>
            <a:off x="1790408" y="3201915"/>
            <a:ext cx="2694003" cy="2304000"/>
            <a:chOff x="1657510" y="1862141"/>
            <a:chExt cx="4733878" cy="4048550"/>
          </a:xfrm>
        </p:grpSpPr>
        <p:pic>
          <p:nvPicPr>
            <p:cNvPr id="6" name="Picture 5" descr="satellite3.png">
              <a:extLst>
                <a:ext uri="{FF2B5EF4-FFF2-40B4-BE49-F238E27FC236}">
                  <a16:creationId xmlns:a16="http://schemas.microsoft.com/office/drawing/2014/main" id="{5EFDAE82-B047-6E9C-15A7-C0DD8F2693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7" name="Picture 6" descr="satellite3.png">
              <a:extLst>
                <a:ext uri="{FF2B5EF4-FFF2-40B4-BE49-F238E27FC236}">
                  <a16:creationId xmlns:a16="http://schemas.microsoft.com/office/drawing/2014/main" id="{A8EC1652-52A1-7339-7DFB-831F5DFF4E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8" name="Picture 7" descr="Lepidochelys_olivacea_Olive_Ridley_Turtle_adult.png">
              <a:extLst>
                <a:ext uri="{FF2B5EF4-FFF2-40B4-BE49-F238E27FC236}">
                  <a16:creationId xmlns:a16="http://schemas.microsoft.com/office/drawing/2014/main" id="{E7DFBFA6-1EF5-E3B1-FAE9-7CA4FDD6798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9" name="Picture 8" descr="phone_iso_400x360.png">
              <a:extLst>
                <a:ext uri="{FF2B5EF4-FFF2-40B4-BE49-F238E27FC236}">
                  <a16:creationId xmlns:a16="http://schemas.microsoft.com/office/drawing/2014/main" id="{7CB5FEA4-52C2-4FF3-57CE-B1129ECE147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10" name="Group 9">
              <a:extLst>
                <a:ext uri="{FF2B5EF4-FFF2-40B4-BE49-F238E27FC236}">
                  <a16:creationId xmlns:a16="http://schemas.microsoft.com/office/drawing/2014/main" id="{74C2CE45-AC3A-1D26-143F-571FEFC05A74}"/>
                </a:ext>
              </a:extLst>
            </p:cNvPr>
            <p:cNvGrpSpPr/>
            <p:nvPr/>
          </p:nvGrpSpPr>
          <p:grpSpPr>
            <a:xfrm>
              <a:off x="2193987" y="2565585"/>
              <a:ext cx="565245" cy="606178"/>
              <a:chOff x="2712120" y="2765020"/>
              <a:chExt cx="697833" cy="748368"/>
            </a:xfrm>
          </p:grpSpPr>
          <p:sp>
            <p:nvSpPr>
              <p:cNvPr id="22" name="Arc 21">
                <a:extLst>
                  <a:ext uri="{FF2B5EF4-FFF2-40B4-BE49-F238E27FC236}">
                    <a16:creationId xmlns:a16="http://schemas.microsoft.com/office/drawing/2014/main" id="{36656561-8FA4-5573-34C9-2383A7BD7586}"/>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3" name="Arc 22">
                <a:extLst>
                  <a:ext uri="{FF2B5EF4-FFF2-40B4-BE49-F238E27FC236}">
                    <a16:creationId xmlns:a16="http://schemas.microsoft.com/office/drawing/2014/main" id="{3302CAB1-BF7E-591D-7CBF-C881A8D6660E}"/>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21EEDE4B-90AC-741A-1558-205204DC94A9}"/>
                </a:ext>
              </a:extLst>
            </p:cNvPr>
            <p:cNvGrpSpPr/>
            <p:nvPr/>
          </p:nvGrpSpPr>
          <p:grpSpPr>
            <a:xfrm rot="2979525">
              <a:off x="4041506" y="2180890"/>
              <a:ext cx="565245" cy="606178"/>
              <a:chOff x="2712120" y="2765020"/>
              <a:chExt cx="697833" cy="748368"/>
            </a:xfrm>
          </p:grpSpPr>
          <p:sp>
            <p:nvSpPr>
              <p:cNvPr id="20" name="Arc 19">
                <a:extLst>
                  <a:ext uri="{FF2B5EF4-FFF2-40B4-BE49-F238E27FC236}">
                    <a16:creationId xmlns:a16="http://schemas.microsoft.com/office/drawing/2014/main" id="{B834165B-D562-E37A-7B9C-4D02E0A2B4DA}"/>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1" name="Arc 20">
                <a:extLst>
                  <a:ext uri="{FF2B5EF4-FFF2-40B4-BE49-F238E27FC236}">
                    <a16:creationId xmlns:a16="http://schemas.microsoft.com/office/drawing/2014/main" id="{E0BBFF65-27C5-B357-2529-E21EFB7459BB}"/>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2" name="Group 11">
              <a:extLst>
                <a:ext uri="{FF2B5EF4-FFF2-40B4-BE49-F238E27FC236}">
                  <a16:creationId xmlns:a16="http://schemas.microsoft.com/office/drawing/2014/main" id="{4A5C89BB-66D2-B1BA-0BB3-E4B60E901BBA}"/>
                </a:ext>
              </a:extLst>
            </p:cNvPr>
            <p:cNvGrpSpPr/>
            <p:nvPr/>
          </p:nvGrpSpPr>
          <p:grpSpPr>
            <a:xfrm rot="3954990">
              <a:off x="5056879" y="2305541"/>
              <a:ext cx="565245" cy="606178"/>
              <a:chOff x="2712121" y="2765021"/>
              <a:chExt cx="697833" cy="748368"/>
            </a:xfrm>
          </p:grpSpPr>
          <p:sp>
            <p:nvSpPr>
              <p:cNvPr id="18" name="Arc 17">
                <a:extLst>
                  <a:ext uri="{FF2B5EF4-FFF2-40B4-BE49-F238E27FC236}">
                    <a16:creationId xmlns:a16="http://schemas.microsoft.com/office/drawing/2014/main" id="{B10A756D-C33E-4948-2BDF-7CD7FF3A6313}"/>
                  </a:ext>
                </a:extLst>
              </p:cNvPr>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9" name="Arc 18">
                <a:extLst>
                  <a:ext uri="{FF2B5EF4-FFF2-40B4-BE49-F238E27FC236}">
                    <a16:creationId xmlns:a16="http://schemas.microsoft.com/office/drawing/2014/main" id="{36EF1870-B5E4-B142-04B1-3B421A98CC96}"/>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13" name="Straight Connector 12">
              <a:extLst>
                <a:ext uri="{FF2B5EF4-FFF2-40B4-BE49-F238E27FC236}">
                  <a16:creationId xmlns:a16="http://schemas.microsoft.com/office/drawing/2014/main" id="{823680A1-A77B-A066-DFB3-6B0201729E32}"/>
                </a:ext>
              </a:extLst>
            </p:cNvPr>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1545A5A-B0BF-5471-82BB-096B9352E6C8}"/>
                </a:ext>
              </a:extLst>
            </p:cNvPr>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B56B47A-A754-C2DA-D477-8142A2B0A25E}"/>
                </a:ext>
              </a:extLst>
            </p:cNvPr>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16" name="Picture 15" descr="Habitat_2D_exposed_sand_with_calcareous_base.png">
              <a:extLst>
                <a:ext uri="{FF2B5EF4-FFF2-40B4-BE49-F238E27FC236}">
                  <a16:creationId xmlns:a16="http://schemas.microsoft.com/office/drawing/2014/main" id="{628A1C83-6B9E-C46B-E9C0-14BF13559601}"/>
                </a:ext>
              </a:extLst>
            </p:cNvPr>
            <p:cNvPicPr>
              <a:picLocks noChangeAspect="1"/>
            </p:cNvPicPr>
            <p:nvPr/>
          </p:nvPicPr>
          <p:blipFill rotWithShape="1">
            <a:blip r:embed="rId6" cstate="email">
              <a:alphaModFix amt="60000"/>
              <a:extLst>
                <a:ext uri="{28A0092B-C50C-407E-A947-70E740481C1C}">
                  <a14:useLocalDpi xmlns:a14="http://schemas.microsoft.com/office/drawing/2010/main"/>
                </a:ext>
              </a:extLst>
            </a:blip>
            <a:srcRect l="-4"/>
            <a:stretch/>
          </p:blipFill>
          <p:spPr>
            <a:xfrm>
              <a:off x="1657510" y="4312290"/>
              <a:ext cx="4733878" cy="1598401"/>
            </a:xfrm>
            <a:prstGeom prst="rect">
              <a:avLst/>
            </a:prstGeom>
          </p:spPr>
        </p:pic>
        <p:pic>
          <p:nvPicPr>
            <p:cNvPr id="17" name="Picture 16" descr="satellite3.png">
              <a:extLst>
                <a:ext uri="{FF2B5EF4-FFF2-40B4-BE49-F238E27FC236}">
                  <a16:creationId xmlns:a16="http://schemas.microsoft.com/office/drawing/2014/main" id="{8B5FEEB4-82F0-460F-B318-B0B5F401D0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grpSp>
      <p:sp>
        <p:nvSpPr>
          <p:cNvPr id="26" name="TextBox 25">
            <a:extLst>
              <a:ext uri="{FF2B5EF4-FFF2-40B4-BE49-F238E27FC236}">
                <a16:creationId xmlns:a16="http://schemas.microsoft.com/office/drawing/2014/main" id="{BB3D3D54-2FBE-F656-946E-3DC3270E1B7F}"/>
              </a:ext>
            </a:extLst>
          </p:cNvPr>
          <p:cNvSpPr txBox="1"/>
          <p:nvPr/>
        </p:nvSpPr>
        <p:spPr>
          <a:xfrm>
            <a:off x="2208046" y="2100293"/>
            <a:ext cx="1850956" cy="523220"/>
          </a:xfrm>
          <a:prstGeom prst="rect">
            <a:avLst/>
          </a:prstGeom>
          <a:noFill/>
        </p:spPr>
        <p:txBody>
          <a:bodyPr wrap="none" rtlCol="0">
            <a:spAutoFit/>
          </a:bodyPr>
          <a:lstStyle/>
          <a:p>
            <a:r>
              <a:rPr lang="en-US" sz="2800" dirty="0" err="1"/>
              <a:t>Fastloc</a:t>
            </a:r>
            <a:r>
              <a:rPr lang="en-US" sz="2800" dirty="0"/>
              <a:t> GPS</a:t>
            </a:r>
          </a:p>
        </p:txBody>
      </p:sp>
      <p:grpSp>
        <p:nvGrpSpPr>
          <p:cNvPr id="29" name="Group 28">
            <a:extLst>
              <a:ext uri="{FF2B5EF4-FFF2-40B4-BE49-F238E27FC236}">
                <a16:creationId xmlns:a16="http://schemas.microsoft.com/office/drawing/2014/main" id="{2381FAD9-4A8D-9927-F5ED-66D7859AEE76}"/>
              </a:ext>
            </a:extLst>
          </p:cNvPr>
          <p:cNvGrpSpPr/>
          <p:nvPr/>
        </p:nvGrpSpPr>
        <p:grpSpPr>
          <a:xfrm>
            <a:off x="4715608" y="2747526"/>
            <a:ext cx="2749795" cy="2767619"/>
            <a:chOff x="7389999" y="3429000"/>
            <a:chExt cx="2749795" cy="2767619"/>
          </a:xfrm>
        </p:grpSpPr>
        <p:pic>
          <p:nvPicPr>
            <p:cNvPr id="24" name="Picture 23" descr="tracking1.jpg">
              <a:extLst>
                <a:ext uri="{FF2B5EF4-FFF2-40B4-BE49-F238E27FC236}">
                  <a16:creationId xmlns:a16="http://schemas.microsoft.com/office/drawing/2014/main" id="{348D3ED2-5613-6EA4-48F0-D3C3913490B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03794" y="3448207"/>
              <a:ext cx="2736000" cy="2736000"/>
            </a:xfrm>
            <a:prstGeom prst="rect">
              <a:avLst/>
            </a:prstGeom>
          </p:spPr>
        </p:pic>
        <p:sp>
          <p:nvSpPr>
            <p:cNvPr id="28" name="Rounded Rectangle 27">
              <a:extLst>
                <a:ext uri="{FF2B5EF4-FFF2-40B4-BE49-F238E27FC236}">
                  <a16:creationId xmlns:a16="http://schemas.microsoft.com/office/drawing/2014/main" id="{2D14060C-6679-2E91-6B11-AB7E394E208A}"/>
                </a:ext>
              </a:extLst>
            </p:cNvPr>
            <p:cNvSpPr/>
            <p:nvPr/>
          </p:nvSpPr>
          <p:spPr>
            <a:xfrm>
              <a:off x="7389999" y="3429000"/>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ounded Rectangle 29">
            <a:extLst>
              <a:ext uri="{FF2B5EF4-FFF2-40B4-BE49-F238E27FC236}">
                <a16:creationId xmlns:a16="http://schemas.microsoft.com/office/drawing/2014/main" id="{39FFE33E-2500-C610-22EC-44258B303E8D}"/>
              </a:ext>
            </a:extLst>
          </p:cNvPr>
          <p:cNvSpPr/>
          <p:nvPr/>
        </p:nvSpPr>
        <p:spPr>
          <a:xfrm>
            <a:off x="1782743" y="2732721"/>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776F6F77-3E2F-AB81-2190-B6FD11FEA2E9}"/>
              </a:ext>
            </a:extLst>
          </p:cNvPr>
          <p:cNvSpPr/>
          <p:nvPr/>
        </p:nvSpPr>
        <p:spPr>
          <a:xfrm>
            <a:off x="7648473" y="2745133"/>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05E9631-355A-AA70-3233-DB4DF13107FA}"/>
              </a:ext>
            </a:extLst>
          </p:cNvPr>
          <p:cNvSpPr txBox="1"/>
          <p:nvPr/>
        </p:nvSpPr>
        <p:spPr>
          <a:xfrm>
            <a:off x="8041206" y="1728095"/>
            <a:ext cx="1950534" cy="954107"/>
          </a:xfrm>
          <a:prstGeom prst="rect">
            <a:avLst/>
          </a:prstGeom>
          <a:noFill/>
        </p:spPr>
        <p:txBody>
          <a:bodyPr wrap="none" rtlCol="0">
            <a:spAutoFit/>
          </a:bodyPr>
          <a:lstStyle/>
          <a:p>
            <a:r>
              <a:rPr lang="en-US" sz="2800" dirty="0"/>
              <a:t>Light-based </a:t>
            </a:r>
            <a:br>
              <a:rPr lang="en-US" sz="2800" dirty="0"/>
            </a:br>
            <a:r>
              <a:rPr lang="en-US" sz="2800" dirty="0"/>
              <a:t>geolocation</a:t>
            </a:r>
          </a:p>
        </p:txBody>
      </p:sp>
      <p:pic>
        <p:nvPicPr>
          <p:cNvPr id="33" name="Picture 32" descr="Salmo_salar_Atlantic_Salmon_.png">
            <a:extLst>
              <a:ext uri="{FF2B5EF4-FFF2-40B4-BE49-F238E27FC236}">
                <a16:creationId xmlns:a16="http://schemas.microsoft.com/office/drawing/2014/main" id="{3B01938C-BA38-8D5F-5FD2-983E7F990A9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527198" y="4576241"/>
            <a:ext cx="1460500" cy="563753"/>
          </a:xfrm>
          <a:prstGeom prst="rect">
            <a:avLst/>
          </a:prstGeom>
        </p:spPr>
      </p:pic>
      <p:sp>
        <p:nvSpPr>
          <p:cNvPr id="34" name="Right Arrow 33">
            <a:extLst>
              <a:ext uri="{FF2B5EF4-FFF2-40B4-BE49-F238E27FC236}">
                <a16:creationId xmlns:a16="http://schemas.microsoft.com/office/drawing/2014/main" id="{93A2765D-AB23-1C2E-1EE4-C307165C2E1B}"/>
              </a:ext>
            </a:extLst>
          </p:cNvPr>
          <p:cNvSpPr/>
          <p:nvPr/>
        </p:nvSpPr>
        <p:spPr>
          <a:xfrm>
            <a:off x="4059002" y="6012059"/>
            <a:ext cx="4234766" cy="3968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3840270-EACF-7123-4559-BAD47AE07E94}"/>
              </a:ext>
            </a:extLst>
          </p:cNvPr>
          <p:cNvSpPr txBox="1"/>
          <p:nvPr/>
        </p:nvSpPr>
        <p:spPr>
          <a:xfrm>
            <a:off x="8920707" y="6012059"/>
            <a:ext cx="612668" cy="369332"/>
          </a:xfrm>
          <a:prstGeom prst="rect">
            <a:avLst/>
          </a:prstGeom>
          <a:noFill/>
        </p:spPr>
        <p:txBody>
          <a:bodyPr wrap="none" rtlCol="0">
            <a:spAutoFit/>
          </a:bodyPr>
          <a:lstStyle/>
          <a:p>
            <a:r>
              <a:rPr lang="en-US" dirty="0"/>
              <a:t>High</a:t>
            </a:r>
          </a:p>
        </p:txBody>
      </p:sp>
      <p:sp>
        <p:nvSpPr>
          <p:cNvPr id="37" name="TextBox 36">
            <a:extLst>
              <a:ext uri="{FF2B5EF4-FFF2-40B4-BE49-F238E27FC236}">
                <a16:creationId xmlns:a16="http://schemas.microsoft.com/office/drawing/2014/main" id="{8B1E71D2-2AF6-1C2C-67C4-C6C4209145F8}"/>
              </a:ext>
            </a:extLst>
          </p:cNvPr>
          <p:cNvSpPr txBox="1"/>
          <p:nvPr/>
        </p:nvSpPr>
        <p:spPr>
          <a:xfrm>
            <a:off x="5664834" y="6408934"/>
            <a:ext cx="655436" cy="369332"/>
          </a:xfrm>
          <a:prstGeom prst="rect">
            <a:avLst/>
          </a:prstGeom>
          <a:noFill/>
        </p:spPr>
        <p:txBody>
          <a:bodyPr wrap="none" rtlCol="0">
            <a:spAutoFit/>
          </a:bodyPr>
          <a:lstStyle/>
          <a:p>
            <a:r>
              <a:rPr lang="en-US" dirty="0"/>
              <a:t>Error</a:t>
            </a:r>
          </a:p>
        </p:txBody>
      </p:sp>
      <p:sp>
        <p:nvSpPr>
          <p:cNvPr id="38" name="TextBox 37">
            <a:extLst>
              <a:ext uri="{FF2B5EF4-FFF2-40B4-BE49-F238E27FC236}">
                <a16:creationId xmlns:a16="http://schemas.microsoft.com/office/drawing/2014/main" id="{1FE92440-304A-C307-AF01-BBCA723F2230}"/>
              </a:ext>
            </a:extLst>
          </p:cNvPr>
          <p:cNvSpPr txBox="1"/>
          <p:nvPr/>
        </p:nvSpPr>
        <p:spPr>
          <a:xfrm>
            <a:off x="5578982" y="2100293"/>
            <a:ext cx="1009251" cy="523220"/>
          </a:xfrm>
          <a:prstGeom prst="rect">
            <a:avLst/>
          </a:prstGeom>
          <a:noFill/>
        </p:spPr>
        <p:txBody>
          <a:bodyPr wrap="none" rtlCol="0">
            <a:spAutoFit/>
          </a:bodyPr>
          <a:lstStyle/>
          <a:p>
            <a:r>
              <a:rPr lang="en-US" sz="2800" dirty="0"/>
              <a:t>Argos</a:t>
            </a:r>
          </a:p>
        </p:txBody>
      </p:sp>
      <p:sp>
        <p:nvSpPr>
          <p:cNvPr id="39" name="TextBox 38">
            <a:extLst>
              <a:ext uri="{FF2B5EF4-FFF2-40B4-BE49-F238E27FC236}">
                <a16:creationId xmlns:a16="http://schemas.microsoft.com/office/drawing/2014/main" id="{50C3854E-1BB4-3F2F-A6EC-F42A0C2562AF}"/>
              </a:ext>
            </a:extLst>
          </p:cNvPr>
          <p:cNvSpPr txBox="1"/>
          <p:nvPr/>
        </p:nvSpPr>
        <p:spPr>
          <a:xfrm>
            <a:off x="2657622" y="6025830"/>
            <a:ext cx="568489" cy="369332"/>
          </a:xfrm>
          <a:prstGeom prst="rect">
            <a:avLst/>
          </a:prstGeom>
          <a:noFill/>
        </p:spPr>
        <p:txBody>
          <a:bodyPr wrap="none" rtlCol="0">
            <a:spAutoFit/>
          </a:bodyPr>
          <a:lstStyle/>
          <a:p>
            <a:r>
              <a:rPr lang="en-US" dirty="0"/>
              <a:t>Low</a:t>
            </a:r>
          </a:p>
        </p:txBody>
      </p:sp>
      <p:sp>
        <p:nvSpPr>
          <p:cNvPr id="40" name="Rounded Rectangle 39">
            <a:extLst>
              <a:ext uri="{FF2B5EF4-FFF2-40B4-BE49-F238E27FC236}">
                <a16:creationId xmlns:a16="http://schemas.microsoft.com/office/drawing/2014/main" id="{C7FDE789-1CD2-F513-E920-08F688BB6EA7}"/>
              </a:ext>
            </a:extLst>
          </p:cNvPr>
          <p:cNvSpPr/>
          <p:nvPr/>
        </p:nvSpPr>
        <p:spPr>
          <a:xfrm>
            <a:off x="1074820" y="1475874"/>
            <a:ext cx="6486835" cy="4315325"/>
          </a:xfrm>
          <a:prstGeom prst="roundRect">
            <a:avLst>
              <a:gd name="adj" fmla="val 5212"/>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80E27E40-C3FC-0B2B-7A41-A1C15AAD3091}"/>
              </a:ext>
            </a:extLst>
          </p:cNvPr>
          <p:cNvSpPr txBox="1"/>
          <p:nvPr/>
        </p:nvSpPr>
        <p:spPr>
          <a:xfrm>
            <a:off x="1206215" y="1521593"/>
            <a:ext cx="2878737" cy="584775"/>
          </a:xfrm>
          <a:prstGeom prst="rect">
            <a:avLst/>
          </a:prstGeom>
          <a:noFill/>
        </p:spPr>
        <p:txBody>
          <a:bodyPr wrap="none" rtlCol="0">
            <a:spAutoFit/>
          </a:bodyPr>
          <a:lstStyle/>
          <a:p>
            <a:r>
              <a:rPr lang="en-US" sz="3200" dirty="0">
                <a:solidFill>
                  <a:srgbClr val="FF9300"/>
                </a:solidFill>
              </a:rPr>
              <a:t>Irregular in time</a:t>
            </a:r>
          </a:p>
        </p:txBody>
      </p:sp>
    </p:spTree>
    <p:extLst>
      <p:ext uri="{BB962C8B-B14F-4D97-AF65-F5344CB8AC3E}">
        <p14:creationId xmlns:p14="http://schemas.microsoft.com/office/powerpoint/2010/main" val="2875060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EF2F-7F87-F21B-E299-871197645D04}"/>
              </a:ext>
            </a:extLst>
          </p:cNvPr>
          <p:cNvSpPr>
            <a:spLocks noGrp="1"/>
          </p:cNvSpPr>
          <p:nvPr>
            <p:ph type="title"/>
          </p:nvPr>
        </p:nvSpPr>
        <p:spPr/>
        <p:txBody>
          <a:bodyPr/>
          <a:lstStyle/>
          <a:p>
            <a:pPr algn="ctr"/>
            <a:r>
              <a:rPr lang="en-US" dirty="0">
                <a:solidFill>
                  <a:srgbClr val="FF2F92"/>
                </a:solidFill>
              </a:rPr>
              <a:t>How do we handle error and irregular time steps?</a:t>
            </a:r>
          </a:p>
        </p:txBody>
      </p:sp>
      <p:sp>
        <p:nvSpPr>
          <p:cNvPr id="3" name="Text Placeholder 2">
            <a:extLst>
              <a:ext uri="{FF2B5EF4-FFF2-40B4-BE49-F238E27FC236}">
                <a16:creationId xmlns:a16="http://schemas.microsoft.com/office/drawing/2014/main" id="{F7DDA1D2-3DDE-DA76-75BE-830D2E280A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30601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6AB72-55F4-7A73-79C4-FF0435E6E970}"/>
              </a:ext>
            </a:extLst>
          </p:cNvPr>
          <p:cNvSpPr>
            <a:spLocks noGrp="1"/>
          </p:cNvSpPr>
          <p:nvPr>
            <p:ph type="title"/>
          </p:nvPr>
        </p:nvSpPr>
        <p:spPr/>
        <p:txBody>
          <a:bodyPr/>
          <a:lstStyle/>
          <a:p>
            <a:r>
              <a:rPr lang="en-US" dirty="0"/>
              <a:t>Irregular time steps</a:t>
            </a:r>
          </a:p>
        </p:txBody>
      </p:sp>
      <p:sp>
        <p:nvSpPr>
          <p:cNvPr id="3" name="Content Placeholder 2">
            <a:extLst>
              <a:ext uri="{FF2B5EF4-FFF2-40B4-BE49-F238E27FC236}">
                <a16:creationId xmlns:a16="http://schemas.microsoft.com/office/drawing/2014/main" id="{A4C0D692-1132-D092-37DA-969AC89B4A25}"/>
              </a:ext>
            </a:extLst>
          </p:cNvPr>
          <p:cNvSpPr>
            <a:spLocks noGrp="1"/>
          </p:cNvSpPr>
          <p:nvPr>
            <p:ph sz="half" idx="1"/>
          </p:nvPr>
        </p:nvSpPr>
        <p:spPr>
          <a:xfrm>
            <a:off x="838200" y="1825625"/>
            <a:ext cx="10515600" cy="4351338"/>
          </a:xfrm>
        </p:spPr>
        <p:txBody>
          <a:bodyPr/>
          <a:lstStyle/>
          <a:p>
            <a:r>
              <a:rPr lang="en-US" dirty="0"/>
              <a:t>Continuous time models</a:t>
            </a:r>
          </a:p>
          <a:p>
            <a:r>
              <a:rPr lang="en-US" dirty="0"/>
              <a:t>Split tracks with data gap</a:t>
            </a:r>
          </a:p>
          <a:p>
            <a:r>
              <a:rPr lang="en-US" dirty="0"/>
              <a:t>Regularize the time series</a:t>
            </a:r>
          </a:p>
          <a:p>
            <a:pPr lvl="1"/>
            <a:r>
              <a:rPr lang="en-US" dirty="0"/>
              <a:t>Simple interpolate</a:t>
            </a:r>
          </a:p>
          <a:p>
            <a:pPr lvl="1"/>
            <a:r>
              <a:rPr lang="en-US" dirty="0"/>
              <a:t>Prediction from a more complex model</a:t>
            </a:r>
          </a:p>
          <a:p>
            <a:endParaRPr lang="en-US" dirty="0"/>
          </a:p>
        </p:txBody>
      </p:sp>
    </p:spTree>
    <p:extLst>
      <p:ext uri="{BB962C8B-B14F-4D97-AF65-F5344CB8AC3E}">
        <p14:creationId xmlns:p14="http://schemas.microsoft.com/office/powerpoint/2010/main" val="724514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sp>
        <p:nvSpPr>
          <p:cNvPr id="17" name="TextBox 16">
            <a:extLst>
              <a:ext uri="{FF2B5EF4-FFF2-40B4-BE49-F238E27FC236}">
                <a16:creationId xmlns:a16="http://schemas.microsoft.com/office/drawing/2014/main" id="{48F2790A-D8FA-66F6-A113-B05D466A015F}"/>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18" name="TextBox 17">
            <a:extLst>
              <a:ext uri="{FF2B5EF4-FFF2-40B4-BE49-F238E27FC236}">
                <a16:creationId xmlns:a16="http://schemas.microsoft.com/office/drawing/2014/main" id="{ECFF949D-B230-AE7E-A3B3-5FD5361DB037}"/>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19" name="Rounded Rectangle 18">
            <a:extLst>
              <a:ext uri="{FF2B5EF4-FFF2-40B4-BE49-F238E27FC236}">
                <a16:creationId xmlns:a16="http://schemas.microsoft.com/office/drawing/2014/main" id="{9F5569CA-BFEC-F414-72E1-B792417AA054}"/>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E4DB17B8-E1E5-28ED-0895-08A69781B9C6}"/>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21" name="Rounded Rectangle 20">
            <a:extLst>
              <a:ext uri="{FF2B5EF4-FFF2-40B4-BE49-F238E27FC236}">
                <a16:creationId xmlns:a16="http://schemas.microsoft.com/office/drawing/2014/main" id="{E4EC8ACA-6AFC-11F1-ACEF-EB198574BFBB}"/>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solidFill>
                <a:srgbClr val="E370D5"/>
              </a:solidFill>
            </a:endParaRPr>
          </a:p>
        </p:txBody>
      </p:sp>
      <p:sp>
        <p:nvSpPr>
          <p:cNvPr id="22" name="TextBox 21">
            <a:extLst>
              <a:ext uri="{FF2B5EF4-FFF2-40B4-BE49-F238E27FC236}">
                <a16:creationId xmlns:a16="http://schemas.microsoft.com/office/drawing/2014/main" id="{8C41BF4A-3110-DE2F-FEAC-04AFF6CC8A6E}"/>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23" name="Rounded Rectangle 22">
            <a:extLst>
              <a:ext uri="{FF2B5EF4-FFF2-40B4-BE49-F238E27FC236}">
                <a16:creationId xmlns:a16="http://schemas.microsoft.com/office/drawing/2014/main" id="{E9C59781-81EC-58E1-121C-8799D7591F5B}"/>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6" name="Rounded Rectangle 25">
            <a:extLst>
              <a:ext uri="{FF2B5EF4-FFF2-40B4-BE49-F238E27FC236}">
                <a16:creationId xmlns:a16="http://schemas.microsoft.com/office/drawing/2014/main" id="{A7858305-E446-3FB6-9A44-0C4BEDB8BD3F}"/>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4E9D344D-4387-D615-53E5-E5B0634546B3}"/>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45" name="TextBox 44">
            <a:extLst>
              <a:ext uri="{FF2B5EF4-FFF2-40B4-BE49-F238E27FC236}">
                <a16:creationId xmlns:a16="http://schemas.microsoft.com/office/drawing/2014/main" id="{F1F5C89E-90ED-A085-25B1-DEAAD8AEA3A2}"/>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48" name="TextBox 47">
            <a:extLst>
              <a:ext uri="{FF2B5EF4-FFF2-40B4-BE49-F238E27FC236}">
                <a16:creationId xmlns:a16="http://schemas.microsoft.com/office/drawing/2014/main" id="{09D9432E-8972-2233-8127-9C781A7D47B6}"/>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49" name="TextBox 48">
            <a:extLst>
              <a:ext uri="{FF2B5EF4-FFF2-40B4-BE49-F238E27FC236}">
                <a16:creationId xmlns:a16="http://schemas.microsoft.com/office/drawing/2014/main" id="{642202CD-5EA7-F35D-930C-1577926C9602}"/>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50" name="TextBox 49">
            <a:extLst>
              <a:ext uri="{FF2B5EF4-FFF2-40B4-BE49-F238E27FC236}">
                <a16:creationId xmlns:a16="http://schemas.microsoft.com/office/drawing/2014/main" id="{B80D562A-5801-D25F-A681-F52CBC2AC637}"/>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51" name="TextBox 50">
            <a:extLst>
              <a:ext uri="{FF2B5EF4-FFF2-40B4-BE49-F238E27FC236}">
                <a16:creationId xmlns:a16="http://schemas.microsoft.com/office/drawing/2014/main" id="{16F562D9-6347-C161-29D5-9261E4F9C11E}"/>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2822066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sp>
        <p:nvSpPr>
          <p:cNvPr id="51" name="TextBox 50"/>
          <p:cNvSpPr txBox="1"/>
          <p:nvPr/>
        </p:nvSpPr>
        <p:spPr>
          <a:xfrm>
            <a:off x="6680030" y="2463080"/>
            <a:ext cx="684468" cy="584776"/>
          </a:xfrm>
          <a:prstGeom prst="rect">
            <a:avLst/>
          </a:prstGeom>
          <a:noFill/>
        </p:spPr>
        <p:txBody>
          <a:bodyPr wrap="none" rtlCol="0">
            <a:spAutoFit/>
          </a:bodyPr>
          <a:lstStyle/>
          <a:p>
            <a:r>
              <a:rPr lang="en-CA" sz="3200" dirty="0"/>
              <a:t>x</a:t>
            </a:r>
            <a:r>
              <a:rPr lang="en-CA" sz="3200" baseline="-25000" dirty="0"/>
              <a:t>t-1</a:t>
            </a:r>
            <a:endParaRPr lang="en-CA" sz="3200" dirty="0"/>
          </a:p>
        </p:txBody>
      </p:sp>
      <p:sp>
        <p:nvSpPr>
          <p:cNvPr id="52" name="TextBox 51"/>
          <p:cNvSpPr txBox="1"/>
          <p:nvPr/>
        </p:nvSpPr>
        <p:spPr>
          <a:xfrm>
            <a:off x="8144762" y="2463080"/>
            <a:ext cx="462052" cy="584776"/>
          </a:xfrm>
          <a:prstGeom prst="rect">
            <a:avLst/>
          </a:prstGeom>
          <a:noFill/>
        </p:spPr>
        <p:txBody>
          <a:bodyPr wrap="none" rtlCol="0">
            <a:spAutoFit/>
          </a:bodyPr>
          <a:lstStyle/>
          <a:p>
            <a:r>
              <a:rPr lang="en-CA" sz="3200" dirty="0" err="1"/>
              <a:t>x</a:t>
            </a:r>
            <a:r>
              <a:rPr lang="en-CA" sz="3200" baseline="-25000" dirty="0" err="1"/>
              <a:t>t</a:t>
            </a:r>
            <a:endParaRPr lang="en-CA" sz="3200" dirty="0"/>
          </a:p>
        </p:txBody>
      </p:sp>
      <p:sp>
        <p:nvSpPr>
          <p:cNvPr id="53" name="TextBox 52"/>
          <p:cNvSpPr txBox="1"/>
          <p:nvPr/>
        </p:nvSpPr>
        <p:spPr>
          <a:xfrm>
            <a:off x="9449025" y="2463080"/>
            <a:ext cx="751193" cy="584776"/>
          </a:xfrm>
          <a:prstGeom prst="rect">
            <a:avLst/>
          </a:prstGeom>
          <a:noFill/>
        </p:spPr>
        <p:txBody>
          <a:bodyPr wrap="none" rtlCol="0">
            <a:spAutoFit/>
          </a:bodyPr>
          <a:lstStyle/>
          <a:p>
            <a:r>
              <a:rPr lang="en-CA" sz="3200" dirty="0"/>
              <a:t>x</a:t>
            </a:r>
            <a:r>
              <a:rPr lang="en-CA" sz="3200" baseline="-25000" dirty="0"/>
              <a:t>t+1</a:t>
            </a:r>
            <a:endParaRPr lang="en-CA" sz="3200" dirty="0"/>
          </a:p>
        </p:txBody>
      </p:sp>
      <p:cxnSp>
        <p:nvCxnSpPr>
          <p:cNvPr id="54" name="Straight Arrow Connector 53"/>
          <p:cNvCxnSpPr/>
          <p:nvPr/>
        </p:nvCxnSpPr>
        <p:spPr>
          <a:xfrm>
            <a:off x="7406832" y="2882468"/>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8711094" y="2882468"/>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6718836" y="4144228"/>
            <a:ext cx="3520187" cy="584776"/>
            <a:chOff x="5166613" y="3487513"/>
            <a:chExt cx="3520187" cy="584776"/>
          </a:xfrm>
        </p:grpSpPr>
        <p:sp>
          <p:nvSpPr>
            <p:cNvPr id="57" name="TextBox 56"/>
            <p:cNvSpPr txBox="1"/>
            <p:nvPr/>
          </p:nvSpPr>
          <p:spPr>
            <a:xfrm>
              <a:off x="5166613" y="3487513"/>
              <a:ext cx="684468" cy="584776"/>
            </a:xfrm>
            <a:prstGeom prst="rect">
              <a:avLst/>
            </a:prstGeom>
            <a:noFill/>
          </p:spPr>
          <p:txBody>
            <a:bodyPr wrap="none" rtlCol="0">
              <a:spAutoFit/>
            </a:bodyPr>
            <a:lstStyle/>
            <a:p>
              <a:r>
                <a:rPr lang="en-CA" sz="3200" dirty="0"/>
                <a:t>y</a:t>
              </a:r>
              <a:r>
                <a:rPr lang="en-CA" sz="3200" baseline="-25000" dirty="0"/>
                <a:t>t-1</a:t>
              </a:r>
              <a:endParaRPr lang="en-CA" sz="3200" dirty="0"/>
            </a:p>
          </p:txBody>
        </p:sp>
        <p:sp>
          <p:nvSpPr>
            <p:cNvPr id="58" name="TextBox 57"/>
            <p:cNvSpPr txBox="1"/>
            <p:nvPr/>
          </p:nvSpPr>
          <p:spPr>
            <a:xfrm>
              <a:off x="6631345" y="3487513"/>
              <a:ext cx="462052" cy="584776"/>
            </a:xfrm>
            <a:prstGeom prst="rect">
              <a:avLst/>
            </a:prstGeom>
            <a:noFill/>
          </p:spPr>
          <p:txBody>
            <a:bodyPr wrap="none" rtlCol="0">
              <a:spAutoFit/>
            </a:bodyPr>
            <a:lstStyle/>
            <a:p>
              <a:r>
                <a:rPr lang="en-CA" sz="3200" dirty="0" err="1"/>
                <a:t>y</a:t>
              </a:r>
              <a:r>
                <a:rPr lang="en-CA" sz="3200" baseline="-25000" dirty="0" err="1"/>
                <a:t>t</a:t>
              </a:r>
              <a:endParaRPr lang="en-CA" sz="3200" dirty="0"/>
            </a:p>
          </p:txBody>
        </p:sp>
        <p:sp>
          <p:nvSpPr>
            <p:cNvPr id="59" name="TextBox 58"/>
            <p:cNvSpPr txBox="1"/>
            <p:nvPr/>
          </p:nvSpPr>
          <p:spPr>
            <a:xfrm>
              <a:off x="7935607" y="3487513"/>
              <a:ext cx="751193" cy="584776"/>
            </a:xfrm>
            <a:prstGeom prst="rect">
              <a:avLst/>
            </a:prstGeom>
            <a:noFill/>
          </p:spPr>
          <p:txBody>
            <a:bodyPr wrap="none" rtlCol="0">
              <a:spAutoFit/>
            </a:bodyPr>
            <a:lstStyle/>
            <a:p>
              <a:r>
                <a:rPr lang="en-CA" sz="3200" dirty="0"/>
                <a:t>y</a:t>
              </a:r>
              <a:r>
                <a:rPr lang="en-CA" sz="3200" baseline="-25000" dirty="0"/>
                <a:t>t+1</a:t>
              </a:r>
              <a:endParaRPr lang="en-CA" sz="3200" dirty="0"/>
            </a:p>
          </p:txBody>
        </p:sp>
      </p:grpSp>
      <p:grpSp>
        <p:nvGrpSpPr>
          <p:cNvPr id="60" name="Group 59"/>
          <p:cNvGrpSpPr/>
          <p:nvPr/>
        </p:nvGrpSpPr>
        <p:grpSpPr>
          <a:xfrm>
            <a:off x="7007316" y="3479842"/>
            <a:ext cx="2819400" cy="578699"/>
            <a:chOff x="5508847" y="4224328"/>
            <a:chExt cx="2819400" cy="578699"/>
          </a:xfrm>
        </p:grpSpPr>
        <p:cxnSp>
          <p:nvCxnSpPr>
            <p:cNvPr id="61" name="Straight Arrow Connector 60"/>
            <p:cNvCxnSpPr/>
            <p:nvPr/>
          </p:nvCxnSpPr>
          <p:spPr>
            <a:xfrm flipV="1">
              <a:off x="5508847" y="4227510"/>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6874802"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8328247"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6CEAAB99-2DE4-E07F-1C94-8706B5CACF69}"/>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4" name="TextBox 3">
            <a:extLst>
              <a:ext uri="{FF2B5EF4-FFF2-40B4-BE49-F238E27FC236}">
                <a16:creationId xmlns:a16="http://schemas.microsoft.com/office/drawing/2014/main" id="{57C16AB8-0AD5-41E9-B2D6-8AE45039CB5E}"/>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5" name="Rounded Rectangle 4">
            <a:extLst>
              <a:ext uri="{FF2B5EF4-FFF2-40B4-BE49-F238E27FC236}">
                <a16:creationId xmlns:a16="http://schemas.microsoft.com/office/drawing/2014/main" id="{3605BC1B-6DAA-DC9C-3F43-FB3E52BA8A09}"/>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8C2AD01B-C4D6-0162-5EB1-546BEBC5861A}"/>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7" name="Rounded Rectangle 6">
            <a:extLst>
              <a:ext uri="{FF2B5EF4-FFF2-40B4-BE49-F238E27FC236}">
                <a16:creationId xmlns:a16="http://schemas.microsoft.com/office/drawing/2014/main" id="{A4439B1A-5E33-3334-1D76-32491146967E}"/>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EB3F9A30-389D-20B3-7D99-87F02CBC0775}"/>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9" name="Rounded Rectangle 8">
            <a:extLst>
              <a:ext uri="{FF2B5EF4-FFF2-40B4-BE49-F238E27FC236}">
                <a16:creationId xmlns:a16="http://schemas.microsoft.com/office/drawing/2014/main" id="{D7CDEC10-6702-009B-7F60-4918AB94E7ED}"/>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0" name="Rounded Rectangle 9">
            <a:extLst>
              <a:ext uri="{FF2B5EF4-FFF2-40B4-BE49-F238E27FC236}">
                <a16:creationId xmlns:a16="http://schemas.microsoft.com/office/drawing/2014/main" id="{9FC4BB66-3828-B3C5-E0C9-36253D023AE3}"/>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990A5837-E170-1CDF-A9B7-AC3B0F4ADD5E}"/>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2" name="TextBox 11">
            <a:extLst>
              <a:ext uri="{FF2B5EF4-FFF2-40B4-BE49-F238E27FC236}">
                <a16:creationId xmlns:a16="http://schemas.microsoft.com/office/drawing/2014/main" id="{DCF2A23B-E21C-A11E-3272-5FDB32659DFB}"/>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13" name="TextBox 12">
            <a:extLst>
              <a:ext uri="{FF2B5EF4-FFF2-40B4-BE49-F238E27FC236}">
                <a16:creationId xmlns:a16="http://schemas.microsoft.com/office/drawing/2014/main" id="{66A942CD-70B0-1CED-E32A-CDC05BBE08FD}"/>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14" name="TextBox 13">
            <a:extLst>
              <a:ext uri="{FF2B5EF4-FFF2-40B4-BE49-F238E27FC236}">
                <a16:creationId xmlns:a16="http://schemas.microsoft.com/office/drawing/2014/main" id="{FE749CA9-2F7F-FC32-732E-439731849D87}"/>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15" name="TextBox 14">
            <a:extLst>
              <a:ext uri="{FF2B5EF4-FFF2-40B4-BE49-F238E27FC236}">
                <a16:creationId xmlns:a16="http://schemas.microsoft.com/office/drawing/2014/main" id="{EA2D6DB8-B515-E7D6-BE84-DA06A96F4532}"/>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16" name="TextBox 15">
            <a:extLst>
              <a:ext uri="{FF2B5EF4-FFF2-40B4-BE49-F238E27FC236}">
                <a16:creationId xmlns:a16="http://schemas.microsoft.com/office/drawing/2014/main" id="{0F46BA4B-7E1D-917D-BF48-7D86FD00BCBE}"/>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130786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EE8E-2E57-CD4F-D690-F0A910A30D38}"/>
              </a:ext>
            </a:extLst>
          </p:cNvPr>
          <p:cNvSpPr>
            <a:spLocks noGrp="1"/>
          </p:cNvSpPr>
          <p:nvPr>
            <p:ph type="title"/>
          </p:nvPr>
        </p:nvSpPr>
        <p:spPr>
          <a:xfrm>
            <a:off x="838200" y="31012"/>
            <a:ext cx="10515600" cy="1325563"/>
          </a:xfrm>
        </p:spPr>
        <p:txBody>
          <a:bodyPr/>
          <a:lstStyle/>
          <a:p>
            <a:r>
              <a:rPr lang="en-US" dirty="0"/>
              <a:t>Problems with marine tracking</a:t>
            </a:r>
          </a:p>
        </p:txBody>
      </p:sp>
      <p:sp>
        <p:nvSpPr>
          <p:cNvPr id="10" name="Rounded Rectangle 9">
            <a:extLst>
              <a:ext uri="{FF2B5EF4-FFF2-40B4-BE49-F238E27FC236}">
                <a16:creationId xmlns:a16="http://schemas.microsoft.com/office/drawing/2014/main" id="{61E79545-D2FD-6075-86FD-0D1EBAC7D8C5}"/>
              </a:ext>
            </a:extLst>
          </p:cNvPr>
          <p:cNvSpPr/>
          <p:nvPr/>
        </p:nvSpPr>
        <p:spPr>
          <a:xfrm>
            <a:off x="297984" y="1354015"/>
            <a:ext cx="11694724" cy="1078113"/>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200" dirty="0">
                <a:solidFill>
                  <a:schemeClr val="tx1"/>
                </a:solidFill>
              </a:rPr>
              <a:t>GPS doesn’t work underwater</a:t>
            </a:r>
          </a:p>
          <a:p>
            <a:pPr marL="457200" indent="-457200">
              <a:buFont typeface="Arial" panose="020B0604020202020204" pitchFamily="34" charset="0"/>
              <a:buChar char="•"/>
            </a:pPr>
            <a:r>
              <a:rPr lang="en-US" sz="3200" dirty="0">
                <a:solidFill>
                  <a:schemeClr val="tx1"/>
                </a:solidFill>
              </a:rPr>
              <a:t>Animals don’t surface long enough to get to GPS location</a:t>
            </a:r>
          </a:p>
        </p:txBody>
      </p:sp>
      <p:pic>
        <p:nvPicPr>
          <p:cNvPr id="11" name="Picture 10" descr="JuvMdwithtag_RWB.jpg">
            <a:extLst>
              <a:ext uri="{FF2B5EF4-FFF2-40B4-BE49-F238E27FC236}">
                <a16:creationId xmlns:a16="http://schemas.microsoft.com/office/drawing/2014/main" id="{3D80A215-1BA6-2A11-A2DA-20F66DCB940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925" y="2620430"/>
            <a:ext cx="6400800" cy="4267200"/>
          </a:xfrm>
          <a:prstGeom prst="rect">
            <a:avLst/>
          </a:prstGeom>
        </p:spPr>
      </p:pic>
      <p:pic>
        <p:nvPicPr>
          <p:cNvPr id="12" name="Picture 11" descr="Seal-Damian-Lidgard.jpg">
            <a:extLst>
              <a:ext uri="{FF2B5EF4-FFF2-40B4-BE49-F238E27FC236}">
                <a16:creationId xmlns:a16="http://schemas.microsoft.com/office/drawing/2014/main" id="{52D0CEEA-CBD6-4A12-FDA1-A17C1F0CB5B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24008" y="2620430"/>
            <a:ext cx="6469200" cy="4267200"/>
          </a:xfrm>
          <a:prstGeom prst="rect">
            <a:avLst/>
          </a:prstGeom>
        </p:spPr>
      </p:pic>
      <p:sp>
        <p:nvSpPr>
          <p:cNvPr id="13" name="TextBox 12">
            <a:extLst>
              <a:ext uri="{FF2B5EF4-FFF2-40B4-BE49-F238E27FC236}">
                <a16:creationId xmlns:a16="http://schemas.microsoft.com/office/drawing/2014/main" id="{9CEF8444-AD38-3735-4D04-420DBDF81642}"/>
              </a:ext>
            </a:extLst>
          </p:cNvPr>
          <p:cNvSpPr txBox="1"/>
          <p:nvPr/>
        </p:nvSpPr>
        <p:spPr>
          <a:xfrm>
            <a:off x="297984" y="6308209"/>
            <a:ext cx="1502463" cy="369332"/>
          </a:xfrm>
          <a:prstGeom prst="rect">
            <a:avLst/>
          </a:prstGeom>
          <a:noFill/>
        </p:spPr>
        <p:txBody>
          <a:bodyPr wrap="none" rtlCol="0">
            <a:spAutoFit/>
          </a:bodyPr>
          <a:lstStyle/>
          <a:p>
            <a:r>
              <a:rPr lang="en-CA" dirty="0">
                <a:solidFill>
                  <a:schemeClr val="bg1"/>
                </a:solidFill>
              </a:rPr>
              <a:t>© Robin Baird</a:t>
            </a:r>
          </a:p>
        </p:txBody>
      </p:sp>
      <p:sp>
        <p:nvSpPr>
          <p:cNvPr id="15" name="TextBox 14">
            <a:extLst>
              <a:ext uri="{FF2B5EF4-FFF2-40B4-BE49-F238E27FC236}">
                <a16:creationId xmlns:a16="http://schemas.microsoft.com/office/drawing/2014/main" id="{84288B4D-E1C0-7583-CFBD-05D20C764871}"/>
              </a:ext>
            </a:extLst>
          </p:cNvPr>
          <p:cNvSpPr txBox="1"/>
          <p:nvPr/>
        </p:nvSpPr>
        <p:spPr>
          <a:xfrm>
            <a:off x="6211933" y="6404616"/>
            <a:ext cx="2668465" cy="369332"/>
          </a:xfrm>
          <a:prstGeom prst="rect">
            <a:avLst/>
          </a:prstGeom>
          <a:noFill/>
        </p:spPr>
        <p:txBody>
          <a:bodyPr wrap="square">
            <a:spAutoFit/>
          </a:bodyPr>
          <a:lstStyle/>
          <a:p>
            <a:r>
              <a:rPr lang="en-CA" dirty="0">
                <a:solidFill>
                  <a:schemeClr val="bg1"/>
                </a:solidFill>
              </a:rPr>
              <a:t>© Damian Lidgard</a:t>
            </a:r>
          </a:p>
        </p:txBody>
      </p:sp>
    </p:spTree>
    <p:extLst>
      <p:ext uri="{BB962C8B-B14F-4D97-AF65-F5344CB8AC3E}">
        <p14:creationId xmlns:p14="http://schemas.microsoft.com/office/powerpoint/2010/main" val="2623324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grpSp>
        <p:nvGrpSpPr>
          <p:cNvPr id="51" name="Group 50"/>
          <p:cNvGrpSpPr/>
          <p:nvPr/>
        </p:nvGrpSpPr>
        <p:grpSpPr>
          <a:xfrm>
            <a:off x="6661460" y="2463081"/>
            <a:ext cx="3549340" cy="638023"/>
            <a:chOff x="5122328" y="3989225"/>
            <a:chExt cx="3549340" cy="638023"/>
          </a:xfrm>
        </p:grpSpPr>
        <p:sp>
          <p:nvSpPr>
            <p:cNvPr id="3" name="Rounded Rectangle 2"/>
            <p:cNvSpPr/>
            <p:nvPr/>
          </p:nvSpPr>
          <p:spPr>
            <a:xfrm>
              <a:off x="5122328" y="4159248"/>
              <a:ext cx="3549340" cy="468000"/>
            </a:xfrm>
            <a:prstGeom prst="roundRect">
              <a:avLst/>
            </a:prstGeom>
            <a:solidFill>
              <a:srgbClr val="FFFFFF"/>
            </a:solidFill>
            <a:ln w="28575" cmpd="sng">
              <a:solidFill>
                <a:srgbClr val="42E8F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TextBox 19"/>
            <p:cNvSpPr txBox="1"/>
            <p:nvPr/>
          </p:nvSpPr>
          <p:spPr>
            <a:xfrm>
              <a:off x="5140898" y="3989225"/>
              <a:ext cx="684468" cy="584776"/>
            </a:xfrm>
            <a:prstGeom prst="rect">
              <a:avLst/>
            </a:prstGeom>
            <a:noFill/>
          </p:spPr>
          <p:txBody>
            <a:bodyPr wrap="none" rtlCol="0">
              <a:spAutoFit/>
            </a:bodyPr>
            <a:lstStyle/>
            <a:p>
              <a:r>
                <a:rPr lang="en-CA" sz="3200" dirty="0"/>
                <a:t>x</a:t>
              </a:r>
              <a:r>
                <a:rPr lang="en-CA" sz="3200" baseline="-25000" dirty="0"/>
                <a:t>t-1</a:t>
              </a:r>
              <a:endParaRPr lang="en-CA" sz="3200" dirty="0"/>
            </a:p>
          </p:txBody>
        </p:sp>
        <p:sp>
          <p:nvSpPr>
            <p:cNvPr id="21" name="TextBox 20"/>
            <p:cNvSpPr txBox="1"/>
            <p:nvPr/>
          </p:nvSpPr>
          <p:spPr>
            <a:xfrm>
              <a:off x="6605630" y="3989225"/>
              <a:ext cx="462052" cy="584776"/>
            </a:xfrm>
            <a:prstGeom prst="rect">
              <a:avLst/>
            </a:prstGeom>
            <a:noFill/>
          </p:spPr>
          <p:txBody>
            <a:bodyPr wrap="none" rtlCol="0">
              <a:spAutoFit/>
            </a:bodyPr>
            <a:lstStyle/>
            <a:p>
              <a:r>
                <a:rPr lang="en-CA" sz="3200" dirty="0" err="1"/>
                <a:t>x</a:t>
              </a:r>
              <a:r>
                <a:rPr lang="en-CA" sz="3200" baseline="-25000" dirty="0" err="1"/>
                <a:t>t</a:t>
              </a:r>
              <a:endParaRPr lang="en-CA" sz="3200" dirty="0"/>
            </a:p>
          </p:txBody>
        </p:sp>
        <p:sp>
          <p:nvSpPr>
            <p:cNvPr id="22" name="TextBox 21"/>
            <p:cNvSpPr txBox="1"/>
            <p:nvPr/>
          </p:nvSpPr>
          <p:spPr>
            <a:xfrm>
              <a:off x="7909892" y="3989225"/>
              <a:ext cx="751193" cy="584776"/>
            </a:xfrm>
            <a:prstGeom prst="rect">
              <a:avLst/>
            </a:prstGeom>
            <a:noFill/>
          </p:spPr>
          <p:txBody>
            <a:bodyPr wrap="none" rtlCol="0">
              <a:spAutoFit/>
            </a:bodyPr>
            <a:lstStyle/>
            <a:p>
              <a:r>
                <a:rPr lang="en-CA" sz="3200" dirty="0"/>
                <a:t>x</a:t>
              </a:r>
              <a:r>
                <a:rPr lang="en-CA" sz="3200" baseline="-25000" dirty="0"/>
                <a:t>t+1</a:t>
              </a:r>
              <a:endParaRPr lang="en-CA" sz="3200" dirty="0"/>
            </a:p>
          </p:txBody>
        </p:sp>
        <p:cxnSp>
          <p:nvCxnSpPr>
            <p:cNvPr id="23" name="Straight Arrow Connector 22"/>
            <p:cNvCxnSpPr/>
            <p:nvPr/>
          </p:nvCxnSpPr>
          <p:spPr>
            <a:xfrm>
              <a:off x="5867699" y="4408613"/>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171961" y="4408613"/>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6718836" y="4144228"/>
            <a:ext cx="3520187" cy="584776"/>
            <a:chOff x="5166613" y="3487513"/>
            <a:chExt cx="3520187" cy="584776"/>
          </a:xfrm>
        </p:grpSpPr>
        <p:sp>
          <p:nvSpPr>
            <p:cNvPr id="25" name="TextBox 24"/>
            <p:cNvSpPr txBox="1"/>
            <p:nvPr/>
          </p:nvSpPr>
          <p:spPr>
            <a:xfrm>
              <a:off x="5166613" y="3487513"/>
              <a:ext cx="684468" cy="584776"/>
            </a:xfrm>
            <a:prstGeom prst="rect">
              <a:avLst/>
            </a:prstGeom>
            <a:noFill/>
          </p:spPr>
          <p:txBody>
            <a:bodyPr wrap="none" rtlCol="0">
              <a:spAutoFit/>
            </a:bodyPr>
            <a:lstStyle/>
            <a:p>
              <a:r>
                <a:rPr lang="en-CA" sz="3200" dirty="0"/>
                <a:t>y</a:t>
              </a:r>
              <a:r>
                <a:rPr lang="en-CA" sz="3200" baseline="-25000" dirty="0"/>
                <a:t>t-1</a:t>
              </a:r>
              <a:endParaRPr lang="en-CA" sz="3200" dirty="0"/>
            </a:p>
          </p:txBody>
        </p:sp>
        <p:sp>
          <p:nvSpPr>
            <p:cNvPr id="26" name="TextBox 25"/>
            <p:cNvSpPr txBox="1"/>
            <p:nvPr/>
          </p:nvSpPr>
          <p:spPr>
            <a:xfrm>
              <a:off x="6631345" y="3487513"/>
              <a:ext cx="462052" cy="584776"/>
            </a:xfrm>
            <a:prstGeom prst="rect">
              <a:avLst/>
            </a:prstGeom>
            <a:noFill/>
          </p:spPr>
          <p:txBody>
            <a:bodyPr wrap="none" rtlCol="0">
              <a:spAutoFit/>
            </a:bodyPr>
            <a:lstStyle/>
            <a:p>
              <a:r>
                <a:rPr lang="en-CA" sz="3200" dirty="0" err="1"/>
                <a:t>y</a:t>
              </a:r>
              <a:r>
                <a:rPr lang="en-CA" sz="3200" baseline="-25000" dirty="0" err="1"/>
                <a:t>t</a:t>
              </a:r>
              <a:endParaRPr lang="en-CA" sz="3200" dirty="0"/>
            </a:p>
          </p:txBody>
        </p:sp>
        <p:sp>
          <p:nvSpPr>
            <p:cNvPr id="27" name="TextBox 26"/>
            <p:cNvSpPr txBox="1"/>
            <p:nvPr/>
          </p:nvSpPr>
          <p:spPr>
            <a:xfrm>
              <a:off x="7935607" y="3487513"/>
              <a:ext cx="751193" cy="584776"/>
            </a:xfrm>
            <a:prstGeom prst="rect">
              <a:avLst/>
            </a:prstGeom>
            <a:noFill/>
          </p:spPr>
          <p:txBody>
            <a:bodyPr wrap="none" rtlCol="0">
              <a:spAutoFit/>
            </a:bodyPr>
            <a:lstStyle/>
            <a:p>
              <a:r>
                <a:rPr lang="en-CA" sz="3200" dirty="0"/>
                <a:t>y</a:t>
              </a:r>
              <a:r>
                <a:rPr lang="en-CA" sz="3200" baseline="-25000" dirty="0"/>
                <a:t>t+1</a:t>
              </a:r>
              <a:endParaRPr lang="en-CA" sz="3200" dirty="0"/>
            </a:p>
          </p:txBody>
        </p:sp>
      </p:grpSp>
      <p:grpSp>
        <p:nvGrpSpPr>
          <p:cNvPr id="52" name="Group 51"/>
          <p:cNvGrpSpPr/>
          <p:nvPr/>
        </p:nvGrpSpPr>
        <p:grpSpPr>
          <a:xfrm>
            <a:off x="7007316" y="3479842"/>
            <a:ext cx="2819400" cy="578699"/>
            <a:chOff x="5508847" y="4224328"/>
            <a:chExt cx="2819400" cy="578699"/>
          </a:xfrm>
        </p:grpSpPr>
        <p:cxnSp>
          <p:nvCxnSpPr>
            <p:cNvPr id="28" name="Straight Arrow Connector 27"/>
            <p:cNvCxnSpPr/>
            <p:nvPr/>
          </p:nvCxnSpPr>
          <p:spPr>
            <a:xfrm flipV="1">
              <a:off x="5508847" y="4227510"/>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6874802"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8328247"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31" name="TextBox 30"/>
          <p:cNvSpPr txBox="1"/>
          <p:nvPr/>
        </p:nvSpPr>
        <p:spPr>
          <a:xfrm>
            <a:off x="6667325" y="2185619"/>
            <a:ext cx="3501132" cy="369332"/>
          </a:xfrm>
          <a:prstGeom prst="rect">
            <a:avLst/>
          </a:prstGeom>
          <a:noFill/>
        </p:spPr>
        <p:txBody>
          <a:bodyPr wrap="square" rtlCol="0">
            <a:spAutoFit/>
          </a:bodyPr>
          <a:lstStyle/>
          <a:p>
            <a:pPr algn="ctr"/>
            <a:r>
              <a:rPr lang="en-CA" dirty="0"/>
              <a:t>Temporal autocorrelation</a:t>
            </a:r>
          </a:p>
        </p:txBody>
      </p:sp>
      <p:sp>
        <p:nvSpPr>
          <p:cNvPr id="4" name="TextBox 3">
            <a:extLst>
              <a:ext uri="{FF2B5EF4-FFF2-40B4-BE49-F238E27FC236}">
                <a16:creationId xmlns:a16="http://schemas.microsoft.com/office/drawing/2014/main" id="{99F9EE8A-2CE8-47EE-D612-F987F0145394}"/>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5" name="TextBox 4">
            <a:extLst>
              <a:ext uri="{FF2B5EF4-FFF2-40B4-BE49-F238E27FC236}">
                <a16:creationId xmlns:a16="http://schemas.microsoft.com/office/drawing/2014/main" id="{09639DE6-473F-A290-287E-B7B4D6197FE8}"/>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6" name="Rounded Rectangle 5">
            <a:extLst>
              <a:ext uri="{FF2B5EF4-FFF2-40B4-BE49-F238E27FC236}">
                <a16:creationId xmlns:a16="http://schemas.microsoft.com/office/drawing/2014/main" id="{2F39E39B-A691-DF04-0264-7018EF0C5194}"/>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F98A2FE8-4AC4-8E8A-91B4-106B76752A10}"/>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8" name="Rounded Rectangle 7">
            <a:extLst>
              <a:ext uri="{FF2B5EF4-FFF2-40B4-BE49-F238E27FC236}">
                <a16:creationId xmlns:a16="http://schemas.microsoft.com/office/drawing/2014/main" id="{3F7A2EAF-CB15-F80D-7787-10D50A5E39F4}"/>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111E20BA-1155-5FDA-5B0D-2420937F24F2}"/>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10" name="Rounded Rectangle 9">
            <a:extLst>
              <a:ext uri="{FF2B5EF4-FFF2-40B4-BE49-F238E27FC236}">
                <a16:creationId xmlns:a16="http://schemas.microsoft.com/office/drawing/2014/main" id="{4C1B5B5B-4F96-0137-DED4-C68566607F85}"/>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Rounded Rectangle 10">
            <a:extLst>
              <a:ext uri="{FF2B5EF4-FFF2-40B4-BE49-F238E27FC236}">
                <a16:creationId xmlns:a16="http://schemas.microsoft.com/office/drawing/2014/main" id="{C4C9E41A-8148-C111-3A12-4B03916C61D4}"/>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BF93A388-54D4-4BA4-6BCA-80798F7AA2EB}"/>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3" name="TextBox 12">
            <a:extLst>
              <a:ext uri="{FF2B5EF4-FFF2-40B4-BE49-F238E27FC236}">
                <a16:creationId xmlns:a16="http://schemas.microsoft.com/office/drawing/2014/main" id="{CAFF06F7-0279-001D-9C3F-2F3B626E933D}"/>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14" name="TextBox 13">
            <a:extLst>
              <a:ext uri="{FF2B5EF4-FFF2-40B4-BE49-F238E27FC236}">
                <a16:creationId xmlns:a16="http://schemas.microsoft.com/office/drawing/2014/main" id="{AF69EC09-269A-E5C4-0CC0-A4089B436594}"/>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15" name="TextBox 14">
            <a:extLst>
              <a:ext uri="{FF2B5EF4-FFF2-40B4-BE49-F238E27FC236}">
                <a16:creationId xmlns:a16="http://schemas.microsoft.com/office/drawing/2014/main" id="{59A9D28C-C4B9-34F2-2695-BB23B073135B}"/>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16" name="TextBox 15">
            <a:extLst>
              <a:ext uri="{FF2B5EF4-FFF2-40B4-BE49-F238E27FC236}">
                <a16:creationId xmlns:a16="http://schemas.microsoft.com/office/drawing/2014/main" id="{03516B46-C397-CC7D-60CD-8004E1939819}"/>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17" name="TextBox 16">
            <a:extLst>
              <a:ext uri="{FF2B5EF4-FFF2-40B4-BE49-F238E27FC236}">
                <a16:creationId xmlns:a16="http://schemas.microsoft.com/office/drawing/2014/main" id="{485B6710-5A3C-47AF-F4D5-4871CD47C8BA}"/>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3942571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24AE-F14D-C4A2-40CA-FC66AB8B439E}"/>
              </a:ext>
            </a:extLst>
          </p:cNvPr>
          <p:cNvSpPr>
            <a:spLocks noGrp="1"/>
          </p:cNvSpPr>
          <p:nvPr>
            <p:ph type="title"/>
          </p:nvPr>
        </p:nvSpPr>
        <p:spPr/>
        <p:txBody>
          <a:bodyPr/>
          <a:lstStyle/>
          <a:p>
            <a:r>
              <a:rPr lang="en-US" dirty="0"/>
              <a:t>State-space models</a:t>
            </a:r>
          </a:p>
        </p:txBody>
      </p:sp>
      <p:sp>
        <p:nvSpPr>
          <p:cNvPr id="3" name="Content Placeholder 2">
            <a:extLst>
              <a:ext uri="{FF2B5EF4-FFF2-40B4-BE49-F238E27FC236}">
                <a16:creationId xmlns:a16="http://schemas.microsoft.com/office/drawing/2014/main" id="{78EE35ED-F199-75E7-2194-9FFF3EA1709B}"/>
              </a:ext>
            </a:extLst>
          </p:cNvPr>
          <p:cNvSpPr>
            <a:spLocks noGrp="1"/>
          </p:cNvSpPr>
          <p:nvPr>
            <p:ph sz="half" idx="1"/>
          </p:nvPr>
        </p:nvSpPr>
        <p:spPr>
          <a:xfrm>
            <a:off x="6485021" y="1690688"/>
            <a:ext cx="5181600" cy="4351338"/>
          </a:xfrm>
        </p:spPr>
        <p:txBody>
          <a:bodyPr>
            <a:normAutofit fontScale="92500" lnSpcReduction="10000"/>
          </a:bodyPr>
          <a:lstStyle/>
          <a:p>
            <a:r>
              <a:rPr lang="en-US" dirty="0"/>
              <a:t>Model that handles error and includes analysis of interest (Friday’s focus)</a:t>
            </a:r>
          </a:p>
          <a:p>
            <a:endParaRPr lang="en-US" dirty="0"/>
          </a:p>
          <a:p>
            <a:endParaRPr lang="en-US" dirty="0"/>
          </a:p>
          <a:p>
            <a:endParaRPr lang="en-US" dirty="0"/>
          </a:p>
          <a:p>
            <a:r>
              <a:rPr lang="en-US" dirty="0"/>
              <a:t>Pro: </a:t>
            </a:r>
          </a:p>
          <a:p>
            <a:pPr lvl="1"/>
            <a:r>
              <a:rPr lang="en-US" dirty="0"/>
              <a:t>propagate error</a:t>
            </a:r>
          </a:p>
          <a:p>
            <a:r>
              <a:rPr lang="en-US" dirty="0"/>
              <a:t>Cons: </a:t>
            </a:r>
          </a:p>
          <a:p>
            <a:pPr lvl="1"/>
            <a:r>
              <a:rPr lang="en-US" dirty="0"/>
              <a:t>Often involves hard-coding model</a:t>
            </a:r>
          </a:p>
          <a:p>
            <a:pPr lvl="1"/>
            <a:r>
              <a:rPr lang="en-US" dirty="0"/>
              <a:t>Often slow</a:t>
            </a:r>
          </a:p>
          <a:p>
            <a:endParaRPr lang="en-US" dirty="0"/>
          </a:p>
        </p:txBody>
      </p:sp>
      <p:sp>
        <p:nvSpPr>
          <p:cNvPr id="7" name="Content Placeholder 3">
            <a:extLst>
              <a:ext uri="{FF2B5EF4-FFF2-40B4-BE49-F238E27FC236}">
                <a16:creationId xmlns:a16="http://schemas.microsoft.com/office/drawing/2014/main" id="{46D692F5-1C5E-C0B6-76F8-041FDF688F6D}"/>
              </a:ext>
            </a:extLst>
          </p:cNvPr>
          <p:cNvSpPr txBox="1">
            <a:spLocks/>
          </p:cNvSpPr>
          <p:nvPr/>
        </p:nvSpPr>
        <p:spPr>
          <a:xfrm>
            <a:off x="914400" y="1690688"/>
            <a:ext cx="5181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Two-step approach (today’s focus)</a:t>
            </a:r>
          </a:p>
          <a:p>
            <a:r>
              <a:rPr lang="en-US" dirty="0"/>
              <a:t>Step 1: simple model to remove error (and regularize)</a:t>
            </a:r>
          </a:p>
          <a:p>
            <a:r>
              <a:rPr lang="en-US" dirty="0"/>
              <a:t>Step 2: analysis of interest </a:t>
            </a:r>
          </a:p>
          <a:p>
            <a:pPr lvl="1"/>
            <a:r>
              <a:rPr lang="en-US" dirty="0"/>
              <a:t>(e.g., resource selection function)</a:t>
            </a:r>
          </a:p>
          <a:p>
            <a:pPr lvl="1"/>
            <a:endParaRPr lang="en-US" dirty="0"/>
          </a:p>
          <a:p>
            <a:r>
              <a:rPr lang="en-US" dirty="0"/>
              <a:t>Pros: </a:t>
            </a:r>
          </a:p>
          <a:p>
            <a:pPr lvl="1"/>
            <a:r>
              <a:rPr lang="en-US" dirty="0"/>
              <a:t>Many R packages</a:t>
            </a:r>
          </a:p>
          <a:p>
            <a:pPr lvl="1"/>
            <a:r>
              <a:rPr lang="en-US" dirty="0"/>
              <a:t>Fast to fit</a:t>
            </a:r>
          </a:p>
          <a:p>
            <a:r>
              <a:rPr lang="en-US" dirty="0"/>
              <a:t>Con: </a:t>
            </a:r>
          </a:p>
          <a:p>
            <a:pPr lvl="1"/>
            <a:r>
              <a:rPr lang="en-US" dirty="0"/>
              <a:t>don’t propagate error </a:t>
            </a:r>
            <a:br>
              <a:rPr lang="en-US" dirty="0"/>
            </a:br>
            <a:r>
              <a:rPr lang="en-US" dirty="0"/>
              <a:t>(except if we use multiple imputation)</a:t>
            </a:r>
          </a:p>
          <a:p>
            <a:endParaRPr lang="en-US" dirty="0"/>
          </a:p>
        </p:txBody>
      </p:sp>
    </p:spTree>
    <p:extLst>
      <p:ext uri="{BB962C8B-B14F-4D97-AF65-F5344CB8AC3E}">
        <p14:creationId xmlns:p14="http://schemas.microsoft.com/office/powerpoint/2010/main" val="1404005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4A974-C25C-6052-0392-EB0EA4AB35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EF3C4E-F8C3-5C2E-7809-23F8F9CEE7EF}"/>
              </a:ext>
            </a:extLst>
          </p:cNvPr>
          <p:cNvSpPr>
            <a:spLocks noGrp="1"/>
          </p:cNvSpPr>
          <p:nvPr>
            <p:ph type="title"/>
          </p:nvPr>
        </p:nvSpPr>
        <p:spPr>
          <a:xfrm>
            <a:off x="838200" y="469716"/>
            <a:ext cx="10515600" cy="1325563"/>
          </a:xfrm>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F11BA5AF-26E3-2C0A-0D67-085183C93846}"/>
              </a:ext>
            </a:extLst>
          </p:cNvPr>
          <p:cNvSpPr txBox="1"/>
          <p:nvPr/>
        </p:nvSpPr>
        <p:spPr>
          <a:xfrm>
            <a:off x="420075" y="1690688"/>
            <a:ext cx="5056962" cy="523220"/>
          </a:xfrm>
          <a:prstGeom prst="rect">
            <a:avLst/>
          </a:prstGeom>
          <a:noFill/>
        </p:spPr>
        <p:txBody>
          <a:bodyPr wrap="none" rtlCol="0">
            <a:spAutoFit/>
          </a:bodyPr>
          <a:lstStyle/>
          <a:p>
            <a:r>
              <a:rPr lang="en-CA" sz="2800" dirty="0">
                <a:highlight>
                  <a:srgbClr val="00FFFF"/>
                </a:highlight>
              </a:rPr>
              <a:t>Process equation (basic concept):</a:t>
            </a:r>
          </a:p>
        </p:txBody>
      </p:sp>
      <p:pic>
        <p:nvPicPr>
          <p:cNvPr id="3" name="Picture 2">
            <a:extLst>
              <a:ext uri="{FF2B5EF4-FFF2-40B4-BE49-F238E27FC236}">
                <a16:creationId xmlns:a16="http://schemas.microsoft.com/office/drawing/2014/main" id="{3AF2278F-4293-3460-369C-ABE140FDA54F}"/>
              </a:ext>
            </a:extLst>
          </p:cNvPr>
          <p:cNvPicPr>
            <a:picLocks noChangeAspect="1"/>
          </p:cNvPicPr>
          <p:nvPr/>
        </p:nvPicPr>
        <p:blipFill>
          <a:blip r:embed="rId3"/>
          <a:stretch>
            <a:fillRect/>
          </a:stretch>
        </p:blipFill>
        <p:spPr>
          <a:xfrm>
            <a:off x="-26623" y="5028542"/>
            <a:ext cx="8324045" cy="3024000"/>
          </a:xfrm>
          <a:prstGeom prst="rect">
            <a:avLst/>
          </a:prstGeom>
        </p:spPr>
      </p:pic>
      <p:cxnSp>
        <p:nvCxnSpPr>
          <p:cNvPr id="9" name="Straight Connector 8">
            <a:extLst>
              <a:ext uri="{FF2B5EF4-FFF2-40B4-BE49-F238E27FC236}">
                <a16:creationId xmlns:a16="http://schemas.microsoft.com/office/drawing/2014/main" id="{51A1B647-AC70-8CE6-87FB-7DB2CEA00F1C}"/>
              </a:ext>
            </a:extLst>
          </p:cNvPr>
          <p:cNvCxnSpPr>
            <a:cxnSpLocks/>
          </p:cNvCxnSpPr>
          <p:nvPr/>
        </p:nvCxnSpPr>
        <p:spPr>
          <a:xfrm flipV="1">
            <a:off x="657473" y="3073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EE386F8-8F89-F4D5-F035-9FC1C213CFB9}"/>
              </a:ext>
            </a:extLst>
          </p:cNvPr>
          <p:cNvCxnSpPr>
            <a:cxnSpLocks/>
          </p:cNvCxnSpPr>
          <p:nvPr/>
        </p:nvCxnSpPr>
        <p:spPr>
          <a:xfrm flipV="1">
            <a:off x="1989473" y="2677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2A6E655-7322-E8AE-EC32-E2ECEF45840F}"/>
              </a:ext>
            </a:extLst>
          </p:cNvPr>
          <p:cNvCxnSpPr>
            <a:cxnSpLocks/>
          </p:cNvCxnSpPr>
          <p:nvPr/>
        </p:nvCxnSpPr>
        <p:spPr>
          <a:xfrm>
            <a:off x="657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42A7C87-27F1-FC57-E52B-FE917030B74D}"/>
              </a:ext>
            </a:extLst>
          </p:cNvPr>
          <p:cNvCxnSpPr>
            <a:cxnSpLocks/>
          </p:cNvCxnSpPr>
          <p:nvPr/>
        </p:nvCxnSpPr>
        <p:spPr>
          <a:xfrm>
            <a:off x="1989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D0EC0E6-3DD6-1FAE-8106-C84BFBC4777C}"/>
              </a:ext>
            </a:extLst>
          </p:cNvPr>
          <p:cNvCxnSpPr>
            <a:cxnSpLocks/>
          </p:cNvCxnSpPr>
          <p:nvPr/>
        </p:nvCxnSpPr>
        <p:spPr>
          <a:xfrm flipV="1">
            <a:off x="665495" y="3073712"/>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24ABB5-1035-B3CB-4F0E-51ACC413FC2F}"/>
              </a:ext>
            </a:extLst>
          </p:cNvPr>
          <p:cNvCxnSpPr>
            <a:cxnSpLocks/>
          </p:cNvCxnSpPr>
          <p:nvPr/>
        </p:nvCxnSpPr>
        <p:spPr>
          <a:xfrm flipV="1">
            <a:off x="665495" y="2648600"/>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97CBD53A-81CD-0E27-A23A-291D2833EF57}"/>
              </a:ext>
            </a:extLst>
          </p:cNvPr>
          <p:cNvSpPr>
            <a:spLocks noChangeAspect="1"/>
          </p:cNvSpPr>
          <p:nvPr/>
        </p:nvSpPr>
        <p:spPr>
          <a:xfrm>
            <a:off x="2149893" y="2935704"/>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7862566-6D94-6A3D-81E9-808459474F64}"/>
              </a:ext>
            </a:extLst>
          </p:cNvPr>
          <p:cNvSpPr>
            <a:spLocks noChangeAspect="1"/>
          </p:cNvSpPr>
          <p:nvPr/>
        </p:nvSpPr>
        <p:spPr>
          <a:xfrm>
            <a:off x="2350419" y="2879558"/>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270ED8C-65B9-31D7-79D1-96410A7BBA71}"/>
              </a:ext>
            </a:extLst>
          </p:cNvPr>
          <p:cNvSpPr>
            <a:spLocks noChangeAspect="1"/>
          </p:cNvSpPr>
          <p:nvPr/>
        </p:nvSpPr>
        <p:spPr>
          <a:xfrm>
            <a:off x="2960016" y="2703096"/>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C8AF7A86-F752-FE98-FFBD-AA31EDD7E23D}"/>
              </a:ext>
            </a:extLst>
          </p:cNvPr>
          <p:cNvCxnSpPr/>
          <p:nvPr/>
        </p:nvCxnSpPr>
        <p:spPr>
          <a:xfrm flipV="1">
            <a:off x="2214061" y="2998998"/>
            <a:ext cx="0" cy="46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EE3EDE0-6B8E-368C-4641-0B3756985E48}"/>
              </a:ext>
            </a:extLst>
          </p:cNvPr>
          <p:cNvCxnSpPr/>
          <p:nvPr/>
        </p:nvCxnSpPr>
        <p:spPr>
          <a:xfrm flipV="1">
            <a:off x="2414587" y="2958894"/>
            <a:ext cx="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32B0780-D8DE-DEEB-9FF9-E6D101C6EA16}"/>
              </a:ext>
            </a:extLst>
          </p:cNvPr>
          <p:cNvCxnSpPr/>
          <p:nvPr/>
        </p:nvCxnSpPr>
        <p:spPr>
          <a:xfrm flipV="1">
            <a:off x="3032016" y="2835178"/>
            <a:ext cx="0" cy="61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8093ECC-0E09-8551-E32C-A3EB6021AD52}"/>
              </a:ext>
            </a:extLst>
          </p:cNvPr>
          <p:cNvSpPr txBox="1"/>
          <p:nvPr/>
        </p:nvSpPr>
        <p:spPr>
          <a:xfrm>
            <a:off x="3783390" y="2171389"/>
            <a:ext cx="2510367" cy="523220"/>
          </a:xfrm>
          <a:prstGeom prst="rect">
            <a:avLst/>
          </a:prstGeom>
          <a:noFill/>
        </p:spPr>
        <p:txBody>
          <a:bodyPr wrap="none" rtlCol="0">
            <a:spAutoFit/>
          </a:bodyPr>
          <a:lstStyle/>
          <a:p>
            <a:r>
              <a:rPr lang="en-CA" sz="2800" dirty="0"/>
              <a:t>Velocity (speed)</a:t>
            </a:r>
          </a:p>
        </p:txBody>
      </p:sp>
      <p:grpSp>
        <p:nvGrpSpPr>
          <p:cNvPr id="36" name="Group 35">
            <a:extLst>
              <a:ext uri="{FF2B5EF4-FFF2-40B4-BE49-F238E27FC236}">
                <a16:creationId xmlns:a16="http://schemas.microsoft.com/office/drawing/2014/main" id="{97F2E0D5-DC80-D087-9047-B099576910C2}"/>
              </a:ext>
            </a:extLst>
          </p:cNvPr>
          <p:cNvGrpSpPr/>
          <p:nvPr/>
        </p:nvGrpSpPr>
        <p:grpSpPr>
          <a:xfrm>
            <a:off x="6480392" y="1846078"/>
            <a:ext cx="3082813" cy="1278433"/>
            <a:chOff x="8855167" y="1795279"/>
            <a:chExt cx="3082813" cy="1278433"/>
          </a:xfrm>
          <a:solidFill>
            <a:srgbClr val="73FEFF"/>
          </a:solidFill>
        </p:grpSpPr>
        <p:sp>
          <p:nvSpPr>
            <p:cNvPr id="35" name="Rectangle 34">
              <a:extLst>
                <a:ext uri="{FF2B5EF4-FFF2-40B4-BE49-F238E27FC236}">
                  <a16:creationId xmlns:a16="http://schemas.microsoft.com/office/drawing/2014/main" id="{B760653A-C55D-1CB2-3ECE-429CF3E6D972}"/>
                </a:ext>
              </a:extLst>
            </p:cNvPr>
            <p:cNvSpPr/>
            <p:nvPr/>
          </p:nvSpPr>
          <p:spPr>
            <a:xfrm>
              <a:off x="8855167" y="1795279"/>
              <a:ext cx="3082813"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D937F62-F8B8-9B54-0B83-CF2FA7593F4E}"/>
                </a:ext>
              </a:extLst>
            </p:cNvPr>
            <p:cNvSpPr/>
            <p:nvPr/>
          </p:nvSpPr>
          <p:spPr>
            <a:xfrm>
              <a:off x="8856132" y="2213908"/>
              <a:ext cx="169335" cy="8598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TextBox 37">
            <a:extLst>
              <a:ext uri="{FF2B5EF4-FFF2-40B4-BE49-F238E27FC236}">
                <a16:creationId xmlns:a16="http://schemas.microsoft.com/office/drawing/2014/main" id="{A2D5C031-B1CE-AC84-C182-E465F429687B}"/>
              </a:ext>
            </a:extLst>
          </p:cNvPr>
          <p:cNvSpPr txBox="1"/>
          <p:nvPr/>
        </p:nvSpPr>
        <p:spPr>
          <a:xfrm>
            <a:off x="6480393" y="1870603"/>
            <a:ext cx="2993384" cy="830997"/>
          </a:xfrm>
          <a:prstGeom prst="rect">
            <a:avLst/>
          </a:prstGeom>
          <a:noFill/>
        </p:spPr>
        <p:txBody>
          <a:bodyPr wrap="none" rtlCol="0">
            <a:spAutoFit/>
          </a:bodyPr>
          <a:lstStyle/>
          <a:p>
            <a:r>
              <a:rPr lang="en-US" sz="2400" dirty="0"/>
              <a:t>How quickly the temp.</a:t>
            </a:r>
            <a:br>
              <a:rPr lang="en-US" sz="2400" dirty="0"/>
            </a:br>
            <a:r>
              <a:rPr lang="en-US" sz="2400" dirty="0"/>
              <a:t> correlation → 0</a:t>
            </a:r>
          </a:p>
        </p:txBody>
      </p:sp>
      <p:grpSp>
        <p:nvGrpSpPr>
          <p:cNvPr id="39" name="Group 38">
            <a:extLst>
              <a:ext uri="{FF2B5EF4-FFF2-40B4-BE49-F238E27FC236}">
                <a16:creationId xmlns:a16="http://schemas.microsoft.com/office/drawing/2014/main" id="{F374881F-46D5-EF75-C9DB-F9773BF92EBD}"/>
              </a:ext>
            </a:extLst>
          </p:cNvPr>
          <p:cNvGrpSpPr/>
          <p:nvPr/>
        </p:nvGrpSpPr>
        <p:grpSpPr>
          <a:xfrm flipV="1">
            <a:off x="6692082" y="2812315"/>
            <a:ext cx="2336146" cy="1464696"/>
            <a:chOff x="8855169" y="1609016"/>
            <a:chExt cx="2336146" cy="1464696"/>
          </a:xfrm>
          <a:solidFill>
            <a:srgbClr val="76EFE4"/>
          </a:solidFill>
        </p:grpSpPr>
        <p:sp>
          <p:nvSpPr>
            <p:cNvPr id="40" name="Rectangle 39">
              <a:extLst>
                <a:ext uri="{FF2B5EF4-FFF2-40B4-BE49-F238E27FC236}">
                  <a16:creationId xmlns:a16="http://schemas.microsoft.com/office/drawing/2014/main" id="{652EE6B5-DEFD-DC2A-F206-A13792905AE5}"/>
                </a:ext>
              </a:extLst>
            </p:cNvPr>
            <p:cNvSpPr/>
            <p:nvPr/>
          </p:nvSpPr>
          <p:spPr>
            <a:xfrm>
              <a:off x="8855169" y="1609016"/>
              <a:ext cx="2336146"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546B4F8D-CCB8-3DC5-077A-6DDAE56019AC}"/>
                </a:ext>
              </a:extLst>
            </p:cNvPr>
            <p:cNvSpPr/>
            <p:nvPr/>
          </p:nvSpPr>
          <p:spPr>
            <a:xfrm>
              <a:off x="8856132" y="2213908"/>
              <a:ext cx="169335" cy="8598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TextBox 43">
            <a:extLst>
              <a:ext uri="{FF2B5EF4-FFF2-40B4-BE49-F238E27FC236}">
                <a16:creationId xmlns:a16="http://schemas.microsoft.com/office/drawing/2014/main" id="{9C9DC84A-A972-CB4A-3FD1-3A81318A5734}"/>
              </a:ext>
            </a:extLst>
          </p:cNvPr>
          <p:cNvSpPr txBox="1"/>
          <p:nvPr/>
        </p:nvSpPr>
        <p:spPr>
          <a:xfrm>
            <a:off x="3799897" y="4015401"/>
            <a:ext cx="1422312" cy="523220"/>
          </a:xfrm>
          <a:prstGeom prst="rect">
            <a:avLst/>
          </a:prstGeom>
          <a:noFill/>
        </p:spPr>
        <p:txBody>
          <a:bodyPr wrap="none" rtlCol="0">
            <a:spAutoFit/>
          </a:bodyPr>
          <a:lstStyle/>
          <a:p>
            <a:r>
              <a:rPr lang="en-CA" sz="2800" dirty="0"/>
              <a:t>Location</a:t>
            </a: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E9A390FD-5142-063B-C469-A9ADE78B2DA0}"/>
                  </a:ext>
                </a:extLst>
              </p:cNvPr>
              <p:cNvSpPr txBox="1"/>
              <p:nvPr/>
            </p:nvSpPr>
            <p:spPr>
              <a:xfrm>
                <a:off x="3795197" y="4319943"/>
                <a:ext cx="5431552" cy="1590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nary>
                        <m:naryPr>
                          <m:limLoc m:val="undOvr"/>
                          <m:ctrlPr>
                            <a:rPr lang="en-CA" sz="3200" b="0" i="1" smtClean="0">
                              <a:latin typeface="Cambria Math" panose="02040503050406030204" pitchFamily="18" charset="0"/>
                            </a:rPr>
                          </m:ctrlPr>
                        </m:naryPr>
                        <m:sub>
                          <m:r>
                            <m:rPr>
                              <m:brk m:alnAt="24"/>
                            </m:rPr>
                            <a:rPr lang="en-CA" sz="3200" b="0" i="1" smtClean="0">
                              <a:latin typeface="Cambria Math" panose="02040503050406030204" pitchFamily="18" charset="0"/>
                            </a:rPr>
                            <m:t>𝑡</m:t>
                          </m:r>
                        </m:sub>
                        <m:sup>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sup>
                        <m:e>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𝑢</m:t>
                              </m:r>
                            </m:e>
                          </m:d>
                          <m:r>
                            <m:rPr>
                              <m:sty m:val="p"/>
                            </m:rPr>
                            <a:rPr lang="en-CA" sz="3200" b="0" i="0" smtClean="0">
                              <a:latin typeface="Cambria Math" panose="02040503050406030204" pitchFamily="18" charset="0"/>
                            </a:rPr>
                            <m:t>d</m:t>
                          </m:r>
                          <m:r>
                            <a:rPr lang="en-CA" sz="3200" b="0" i="1" smtClean="0">
                              <a:latin typeface="Cambria Math" panose="02040503050406030204" pitchFamily="18" charset="0"/>
                            </a:rPr>
                            <m:t>𝑢</m:t>
                          </m:r>
                        </m:e>
                      </m:nary>
                    </m:oMath>
                  </m:oMathPara>
                </a14:m>
                <a:endParaRPr lang="en-US" sz="3200" dirty="0"/>
              </a:p>
            </p:txBody>
          </p:sp>
        </mc:Choice>
        <mc:Fallback>
          <p:sp>
            <p:nvSpPr>
              <p:cNvPr id="45" name="TextBox 44">
                <a:extLst>
                  <a:ext uri="{FF2B5EF4-FFF2-40B4-BE49-F238E27FC236}">
                    <a16:creationId xmlns:a16="http://schemas.microsoft.com/office/drawing/2014/main" id="{E9A390FD-5142-063B-C469-A9ADE78B2DA0}"/>
                  </a:ext>
                </a:extLst>
              </p:cNvPr>
              <p:cNvSpPr txBox="1">
                <a:spLocks noRot="1" noChangeAspect="1" noMove="1" noResize="1" noEditPoints="1" noAdjustHandles="1" noChangeArrowheads="1" noChangeShapeType="1" noTextEdit="1"/>
              </p:cNvSpPr>
              <p:nvPr/>
            </p:nvSpPr>
            <p:spPr>
              <a:xfrm>
                <a:off x="3795197" y="4319943"/>
                <a:ext cx="5431552" cy="1590179"/>
              </a:xfrm>
              <a:prstGeom prst="rect">
                <a:avLst/>
              </a:prstGeom>
              <a:blipFill>
                <a:blip r:embed="rId4"/>
                <a:stretch>
                  <a:fillRect t="-111111" b="-1730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3CE5CEC-4B7E-B436-DB1F-7937ADB18843}"/>
                  </a:ext>
                </a:extLst>
              </p:cNvPr>
              <p:cNvSpPr txBox="1"/>
              <p:nvPr/>
            </p:nvSpPr>
            <p:spPr>
              <a:xfrm>
                <a:off x="6582960" y="3403081"/>
                <a:ext cx="2607237"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CA" sz="2400" b="0" i="0" smtClean="0">
                          <a:latin typeface="Cambria Math" panose="02040503050406030204" pitchFamily="18" charset="0"/>
                        </a:rPr>
                        <m:t>Δ</m:t>
                      </m:r>
                      <m:r>
                        <a:rPr lang="en-CA" sz="2400" b="0" i="0" smtClean="0">
                          <a:latin typeface="Cambria Math" panose="02040503050406030204" pitchFamily="18" charset="0"/>
                        </a:rPr>
                        <m:t>↑</m:t>
                      </m:r>
                    </m:oMath>
                    <m:oMath xmlns:m="http://schemas.openxmlformats.org/officeDocument/2006/math">
                      <m:r>
                        <m:rPr>
                          <m:sty m:val="p"/>
                        </m:rPr>
                        <a:rPr lang="en-CA" sz="2400" b="0" i="0" smtClean="0">
                          <a:latin typeface="Cambria Math" panose="02040503050406030204" pitchFamily="18" charset="0"/>
                        </a:rPr>
                        <m:t>correlation</m:t>
                      </m:r>
                      <m:r>
                        <a:rPr lang="en-CA" sz="2400" b="0" i="0" smtClean="0">
                          <a:latin typeface="Cambria Math" panose="02040503050406030204" pitchFamily="18" charset="0"/>
                        </a:rPr>
                        <m:t> </m:t>
                      </m:r>
                      <m:r>
                        <m:rPr>
                          <m:sty m:val="p"/>
                        </m:rPr>
                        <a:rPr lang="en-CA" sz="2400" b="0" i="0" smtClean="0">
                          <a:latin typeface="Cambria Math" panose="02040503050406030204" pitchFamily="18" charset="0"/>
                        </a:rPr>
                        <m:t>in</m:t>
                      </m:r>
                      <m:r>
                        <a:rPr lang="en-CA" sz="2400" b="0" i="0" smtClean="0">
                          <a:latin typeface="Cambria Math" panose="02040503050406030204" pitchFamily="18" charset="0"/>
                        </a:rPr>
                        <m:t> </m:t>
                      </m:r>
                      <m:r>
                        <a:rPr lang="en-CA" sz="2400" i="1">
                          <a:latin typeface="Cambria Math" panose="02040503050406030204" pitchFamily="18" charset="0"/>
                        </a:rPr>
                        <m:t>𝑣</m:t>
                      </m:r>
                      <m:r>
                        <a:rPr lang="en-CA" sz="2400" b="0" i="0" smtClean="0">
                          <a:latin typeface="Cambria Math" panose="02040503050406030204" pitchFamily="18" charset="0"/>
                        </a:rPr>
                        <m:t>↓ </m:t>
                      </m:r>
                    </m:oMath>
                  </m:oMathPara>
                </a14:m>
                <a:endParaRPr lang="en-US" sz="2400" dirty="0"/>
              </a:p>
            </p:txBody>
          </p:sp>
        </mc:Choice>
        <mc:Fallback>
          <p:sp>
            <p:nvSpPr>
              <p:cNvPr id="5" name="TextBox 4">
                <a:extLst>
                  <a:ext uri="{FF2B5EF4-FFF2-40B4-BE49-F238E27FC236}">
                    <a16:creationId xmlns:a16="http://schemas.microsoft.com/office/drawing/2014/main" id="{93CE5CEC-4B7E-B436-DB1F-7937ADB18843}"/>
                  </a:ext>
                </a:extLst>
              </p:cNvPr>
              <p:cNvSpPr txBox="1">
                <a:spLocks noRot="1" noChangeAspect="1" noMove="1" noResize="1" noEditPoints="1" noAdjustHandles="1" noChangeArrowheads="1" noChangeShapeType="1" noTextEdit="1"/>
              </p:cNvSpPr>
              <p:nvPr/>
            </p:nvSpPr>
            <p:spPr>
              <a:xfrm>
                <a:off x="6582960" y="3403081"/>
                <a:ext cx="2607237" cy="830997"/>
              </a:xfrm>
              <a:prstGeom prst="rect">
                <a:avLst/>
              </a:prstGeom>
              <a:blipFill>
                <a:blip r:embed="rId5"/>
                <a:stretch>
                  <a:fillRect b="-104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FFF6896D-8E62-38C8-87A4-74D0D56DC4C6}"/>
                  </a:ext>
                </a:extLst>
              </p:cNvPr>
              <p:cNvSpPr txBox="1"/>
              <p:nvPr/>
            </p:nvSpPr>
            <p:spPr>
              <a:xfrm>
                <a:off x="3283902" y="2753825"/>
                <a:ext cx="5060129" cy="607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𝑒</m:t>
                          </m:r>
                        </m:e>
                        <m:sup>
                          <m:r>
                            <a:rPr lang="en-CA" sz="3200" b="0" i="1" smtClean="0">
                              <a:latin typeface="Cambria Math" panose="02040503050406030204" pitchFamily="18" charset="0"/>
                            </a:rPr>
                            <m:t>−</m:t>
                          </m:r>
                          <m:r>
                            <a:rPr lang="en-CA" sz="3200" i="1">
                              <a:latin typeface="Cambria Math" panose="02040503050406030204" pitchFamily="18" charset="0"/>
                            </a:rPr>
                            <m:t>𝛽</m:t>
                          </m:r>
                          <m:r>
                            <m:rPr>
                              <m:sty m:val="p"/>
                            </m:rPr>
                            <a:rPr lang="en-CA" sz="3200">
                              <a:latin typeface="Cambria Math" panose="02040503050406030204" pitchFamily="18" charset="0"/>
                            </a:rPr>
                            <m:t>Δ</m:t>
                          </m:r>
                        </m:sup>
                      </m:sSup>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oMath>
                  </m:oMathPara>
                </a14:m>
                <a:endParaRPr lang="en-US" sz="3200" dirty="0"/>
              </a:p>
            </p:txBody>
          </p:sp>
        </mc:Choice>
        <mc:Fallback>
          <p:sp>
            <p:nvSpPr>
              <p:cNvPr id="33" name="TextBox 32">
                <a:extLst>
                  <a:ext uri="{FF2B5EF4-FFF2-40B4-BE49-F238E27FC236}">
                    <a16:creationId xmlns:a16="http://schemas.microsoft.com/office/drawing/2014/main" id="{FFF6896D-8E62-38C8-87A4-74D0D56DC4C6}"/>
                  </a:ext>
                </a:extLst>
              </p:cNvPr>
              <p:cNvSpPr txBox="1">
                <a:spLocks noRot="1" noChangeAspect="1" noMove="1" noResize="1" noEditPoints="1" noAdjustHandles="1" noChangeArrowheads="1" noChangeShapeType="1" noTextEdit="1"/>
              </p:cNvSpPr>
              <p:nvPr/>
            </p:nvSpPr>
            <p:spPr>
              <a:xfrm>
                <a:off x="3283902" y="2753825"/>
                <a:ext cx="5060129" cy="607923"/>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4874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32" grpId="0"/>
      <p:bldP spid="38" grpId="0"/>
      <p:bldP spid="44" grpId="0"/>
      <p:bldP spid="45" grpId="0"/>
      <p:bldP spid="5" grpId="0"/>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BBB78-C78D-2D11-6D53-97A145F081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979FD-020A-6080-B483-3698080E6651}"/>
              </a:ext>
            </a:extLst>
          </p:cNvPr>
          <p:cNvSpPr>
            <a:spLocks noGrp="1"/>
          </p:cNvSpPr>
          <p:nvPr>
            <p:ph type="title"/>
          </p:nvPr>
        </p:nvSpPr>
        <p:spPr>
          <a:xfrm>
            <a:off x="838200" y="469716"/>
            <a:ext cx="10515600" cy="1325563"/>
          </a:xfrm>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1B3B500D-5F34-2885-CBBD-23FFB6A1F830}"/>
              </a:ext>
            </a:extLst>
          </p:cNvPr>
          <p:cNvSpPr txBox="1"/>
          <p:nvPr/>
        </p:nvSpPr>
        <p:spPr>
          <a:xfrm>
            <a:off x="420075" y="1690688"/>
            <a:ext cx="5056962" cy="523220"/>
          </a:xfrm>
          <a:prstGeom prst="rect">
            <a:avLst/>
          </a:prstGeom>
          <a:noFill/>
        </p:spPr>
        <p:txBody>
          <a:bodyPr wrap="none" rtlCol="0">
            <a:spAutoFit/>
          </a:bodyPr>
          <a:lstStyle/>
          <a:p>
            <a:r>
              <a:rPr lang="en-CA" sz="2800" dirty="0">
                <a:highlight>
                  <a:srgbClr val="00FFFF"/>
                </a:highlight>
              </a:rPr>
              <a:t>Process equation (basic concept):</a:t>
            </a:r>
          </a:p>
        </p:txBody>
      </p:sp>
      <p:pic>
        <p:nvPicPr>
          <p:cNvPr id="3" name="Picture 2">
            <a:extLst>
              <a:ext uri="{FF2B5EF4-FFF2-40B4-BE49-F238E27FC236}">
                <a16:creationId xmlns:a16="http://schemas.microsoft.com/office/drawing/2014/main" id="{E928AF19-04BD-7DFE-7ADB-0FBE8C26459D}"/>
              </a:ext>
            </a:extLst>
          </p:cNvPr>
          <p:cNvPicPr>
            <a:picLocks noChangeAspect="1"/>
          </p:cNvPicPr>
          <p:nvPr/>
        </p:nvPicPr>
        <p:blipFill>
          <a:blip r:embed="rId3"/>
          <a:stretch>
            <a:fillRect/>
          </a:stretch>
        </p:blipFill>
        <p:spPr>
          <a:xfrm>
            <a:off x="-26623" y="5028542"/>
            <a:ext cx="8324045" cy="3024000"/>
          </a:xfrm>
          <a:prstGeom prst="rect">
            <a:avLst/>
          </a:prstGeom>
        </p:spPr>
      </p:pic>
      <p:cxnSp>
        <p:nvCxnSpPr>
          <p:cNvPr id="9" name="Straight Connector 8">
            <a:extLst>
              <a:ext uri="{FF2B5EF4-FFF2-40B4-BE49-F238E27FC236}">
                <a16:creationId xmlns:a16="http://schemas.microsoft.com/office/drawing/2014/main" id="{4F88AB0E-5192-D2B0-0E8F-480CAFF8EDA4}"/>
              </a:ext>
            </a:extLst>
          </p:cNvPr>
          <p:cNvCxnSpPr>
            <a:cxnSpLocks/>
          </p:cNvCxnSpPr>
          <p:nvPr/>
        </p:nvCxnSpPr>
        <p:spPr>
          <a:xfrm flipV="1">
            <a:off x="657473" y="3073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F05E1CB-02CF-616F-87F8-46E15DCC7DC4}"/>
              </a:ext>
            </a:extLst>
          </p:cNvPr>
          <p:cNvCxnSpPr>
            <a:cxnSpLocks/>
          </p:cNvCxnSpPr>
          <p:nvPr/>
        </p:nvCxnSpPr>
        <p:spPr>
          <a:xfrm flipV="1">
            <a:off x="1989473" y="2677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4EB139-FD7E-1071-F2B6-13B9471A3D68}"/>
              </a:ext>
            </a:extLst>
          </p:cNvPr>
          <p:cNvCxnSpPr>
            <a:cxnSpLocks/>
          </p:cNvCxnSpPr>
          <p:nvPr/>
        </p:nvCxnSpPr>
        <p:spPr>
          <a:xfrm>
            <a:off x="657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9D71F8-8D0C-295A-1118-4A962F2C58EA}"/>
              </a:ext>
            </a:extLst>
          </p:cNvPr>
          <p:cNvCxnSpPr>
            <a:cxnSpLocks/>
          </p:cNvCxnSpPr>
          <p:nvPr/>
        </p:nvCxnSpPr>
        <p:spPr>
          <a:xfrm>
            <a:off x="1989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08F38D9-2C8E-7C39-29CC-08BA11B9F06D}"/>
              </a:ext>
            </a:extLst>
          </p:cNvPr>
          <p:cNvCxnSpPr>
            <a:cxnSpLocks/>
          </p:cNvCxnSpPr>
          <p:nvPr/>
        </p:nvCxnSpPr>
        <p:spPr>
          <a:xfrm flipV="1">
            <a:off x="665495" y="3073712"/>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9A40369-9455-AB3A-7047-67514245B6BB}"/>
              </a:ext>
            </a:extLst>
          </p:cNvPr>
          <p:cNvCxnSpPr>
            <a:cxnSpLocks/>
          </p:cNvCxnSpPr>
          <p:nvPr/>
        </p:nvCxnSpPr>
        <p:spPr>
          <a:xfrm flipV="1">
            <a:off x="665495" y="2648600"/>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CF14C02C-6D22-A5C0-AAC4-5F68C8685291}"/>
              </a:ext>
            </a:extLst>
          </p:cNvPr>
          <p:cNvSpPr>
            <a:spLocks noChangeAspect="1"/>
          </p:cNvSpPr>
          <p:nvPr/>
        </p:nvSpPr>
        <p:spPr>
          <a:xfrm>
            <a:off x="2149893" y="2935704"/>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A333FC1-8A61-4D57-F386-493BE7BB74C6}"/>
              </a:ext>
            </a:extLst>
          </p:cNvPr>
          <p:cNvSpPr>
            <a:spLocks noChangeAspect="1"/>
          </p:cNvSpPr>
          <p:nvPr/>
        </p:nvSpPr>
        <p:spPr>
          <a:xfrm>
            <a:off x="2350419" y="2879558"/>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32AF318-4F0B-0694-F082-D2C147A5610E}"/>
              </a:ext>
            </a:extLst>
          </p:cNvPr>
          <p:cNvSpPr>
            <a:spLocks noChangeAspect="1"/>
          </p:cNvSpPr>
          <p:nvPr/>
        </p:nvSpPr>
        <p:spPr>
          <a:xfrm>
            <a:off x="2960016" y="2703096"/>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A1717EA5-D1A8-2B71-FC16-CBB715E2FB03}"/>
              </a:ext>
            </a:extLst>
          </p:cNvPr>
          <p:cNvCxnSpPr/>
          <p:nvPr/>
        </p:nvCxnSpPr>
        <p:spPr>
          <a:xfrm flipV="1">
            <a:off x="2214061" y="2998998"/>
            <a:ext cx="0" cy="46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5BE0983-1018-810A-42EE-EBC21C7AACB6}"/>
              </a:ext>
            </a:extLst>
          </p:cNvPr>
          <p:cNvCxnSpPr/>
          <p:nvPr/>
        </p:nvCxnSpPr>
        <p:spPr>
          <a:xfrm flipV="1">
            <a:off x="2414587" y="2958894"/>
            <a:ext cx="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F6CF98-917B-2562-C68B-B224386D1E07}"/>
              </a:ext>
            </a:extLst>
          </p:cNvPr>
          <p:cNvCxnSpPr/>
          <p:nvPr/>
        </p:nvCxnSpPr>
        <p:spPr>
          <a:xfrm flipV="1">
            <a:off x="3032016" y="2835178"/>
            <a:ext cx="0" cy="61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717F17E-ACFA-C69C-37DE-81725B55C962}"/>
              </a:ext>
            </a:extLst>
          </p:cNvPr>
          <p:cNvSpPr txBox="1"/>
          <p:nvPr/>
        </p:nvSpPr>
        <p:spPr>
          <a:xfrm>
            <a:off x="3783390" y="2171389"/>
            <a:ext cx="2510367" cy="523220"/>
          </a:xfrm>
          <a:prstGeom prst="rect">
            <a:avLst/>
          </a:prstGeom>
          <a:noFill/>
        </p:spPr>
        <p:txBody>
          <a:bodyPr wrap="none" rtlCol="0">
            <a:spAutoFit/>
          </a:bodyPr>
          <a:lstStyle/>
          <a:p>
            <a:r>
              <a:rPr lang="en-CA" sz="2800" dirty="0"/>
              <a:t>Velocity (speed)</a:t>
            </a:r>
          </a:p>
        </p:txBody>
      </p:sp>
      <p:grpSp>
        <p:nvGrpSpPr>
          <p:cNvPr id="36" name="Group 35">
            <a:extLst>
              <a:ext uri="{FF2B5EF4-FFF2-40B4-BE49-F238E27FC236}">
                <a16:creationId xmlns:a16="http://schemas.microsoft.com/office/drawing/2014/main" id="{0BF9E1E4-1681-A6A4-CD5C-2B7821591F50}"/>
              </a:ext>
            </a:extLst>
          </p:cNvPr>
          <p:cNvGrpSpPr/>
          <p:nvPr/>
        </p:nvGrpSpPr>
        <p:grpSpPr>
          <a:xfrm>
            <a:off x="6480392" y="1846078"/>
            <a:ext cx="3082813" cy="1278433"/>
            <a:chOff x="8855167" y="1795279"/>
            <a:chExt cx="3082813" cy="1278433"/>
          </a:xfrm>
          <a:solidFill>
            <a:srgbClr val="73FEFF"/>
          </a:solidFill>
        </p:grpSpPr>
        <p:sp>
          <p:nvSpPr>
            <p:cNvPr id="35" name="Rectangle 34">
              <a:extLst>
                <a:ext uri="{FF2B5EF4-FFF2-40B4-BE49-F238E27FC236}">
                  <a16:creationId xmlns:a16="http://schemas.microsoft.com/office/drawing/2014/main" id="{C2EB8117-7C07-78D3-EC5B-B08ABAD6A95C}"/>
                </a:ext>
              </a:extLst>
            </p:cNvPr>
            <p:cNvSpPr/>
            <p:nvPr/>
          </p:nvSpPr>
          <p:spPr>
            <a:xfrm>
              <a:off x="8855167" y="1795279"/>
              <a:ext cx="3082813"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A69C0A8-EFD9-4018-1DD4-698A5573E7A9}"/>
                </a:ext>
              </a:extLst>
            </p:cNvPr>
            <p:cNvSpPr/>
            <p:nvPr/>
          </p:nvSpPr>
          <p:spPr>
            <a:xfrm>
              <a:off x="8856132" y="2213908"/>
              <a:ext cx="169335" cy="8598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TextBox 37">
            <a:extLst>
              <a:ext uri="{FF2B5EF4-FFF2-40B4-BE49-F238E27FC236}">
                <a16:creationId xmlns:a16="http://schemas.microsoft.com/office/drawing/2014/main" id="{24B610FF-454D-DB19-6CEC-408E7A9E623F}"/>
              </a:ext>
            </a:extLst>
          </p:cNvPr>
          <p:cNvSpPr txBox="1"/>
          <p:nvPr/>
        </p:nvSpPr>
        <p:spPr>
          <a:xfrm>
            <a:off x="6480393" y="1870603"/>
            <a:ext cx="2993384" cy="830997"/>
          </a:xfrm>
          <a:prstGeom prst="rect">
            <a:avLst/>
          </a:prstGeom>
          <a:noFill/>
        </p:spPr>
        <p:txBody>
          <a:bodyPr wrap="none" rtlCol="0">
            <a:spAutoFit/>
          </a:bodyPr>
          <a:lstStyle/>
          <a:p>
            <a:r>
              <a:rPr lang="en-US" sz="2400" dirty="0"/>
              <a:t>How quickly the temp.</a:t>
            </a:r>
            <a:br>
              <a:rPr lang="en-US" sz="2400" dirty="0"/>
            </a:br>
            <a:r>
              <a:rPr lang="en-US" sz="2400" dirty="0"/>
              <a:t> correlation → 0</a:t>
            </a:r>
          </a:p>
        </p:txBody>
      </p:sp>
      <p:grpSp>
        <p:nvGrpSpPr>
          <p:cNvPr id="39" name="Group 38">
            <a:extLst>
              <a:ext uri="{FF2B5EF4-FFF2-40B4-BE49-F238E27FC236}">
                <a16:creationId xmlns:a16="http://schemas.microsoft.com/office/drawing/2014/main" id="{56E6E470-3EC5-EC6B-DA2A-87C03B7ACEAC}"/>
              </a:ext>
            </a:extLst>
          </p:cNvPr>
          <p:cNvGrpSpPr/>
          <p:nvPr/>
        </p:nvGrpSpPr>
        <p:grpSpPr>
          <a:xfrm flipV="1">
            <a:off x="6692082" y="2812315"/>
            <a:ext cx="2336146" cy="1464696"/>
            <a:chOff x="8855169" y="1609016"/>
            <a:chExt cx="2336146" cy="1464696"/>
          </a:xfrm>
          <a:solidFill>
            <a:srgbClr val="76EFE4"/>
          </a:solidFill>
        </p:grpSpPr>
        <p:sp>
          <p:nvSpPr>
            <p:cNvPr id="40" name="Rectangle 39">
              <a:extLst>
                <a:ext uri="{FF2B5EF4-FFF2-40B4-BE49-F238E27FC236}">
                  <a16:creationId xmlns:a16="http://schemas.microsoft.com/office/drawing/2014/main" id="{69FA0B53-F0BE-E9F0-4C59-7218799EDC14}"/>
                </a:ext>
              </a:extLst>
            </p:cNvPr>
            <p:cNvSpPr/>
            <p:nvPr/>
          </p:nvSpPr>
          <p:spPr>
            <a:xfrm>
              <a:off x="8855169" y="1609016"/>
              <a:ext cx="2336146"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FD228BEC-D9D8-5804-7088-2AA368F5FBEA}"/>
                </a:ext>
              </a:extLst>
            </p:cNvPr>
            <p:cNvSpPr/>
            <p:nvPr/>
          </p:nvSpPr>
          <p:spPr>
            <a:xfrm>
              <a:off x="8856132" y="2213908"/>
              <a:ext cx="169335" cy="8598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TextBox 43">
            <a:extLst>
              <a:ext uri="{FF2B5EF4-FFF2-40B4-BE49-F238E27FC236}">
                <a16:creationId xmlns:a16="http://schemas.microsoft.com/office/drawing/2014/main" id="{14551ABB-BE7B-0C4C-C284-291D4ACA358F}"/>
              </a:ext>
            </a:extLst>
          </p:cNvPr>
          <p:cNvSpPr txBox="1"/>
          <p:nvPr/>
        </p:nvSpPr>
        <p:spPr>
          <a:xfrm>
            <a:off x="3799897" y="4015401"/>
            <a:ext cx="1422312" cy="523220"/>
          </a:xfrm>
          <a:prstGeom prst="rect">
            <a:avLst/>
          </a:prstGeom>
          <a:noFill/>
        </p:spPr>
        <p:txBody>
          <a:bodyPr wrap="none" rtlCol="0">
            <a:spAutoFit/>
          </a:bodyPr>
          <a:lstStyle/>
          <a:p>
            <a:r>
              <a:rPr lang="en-CA" sz="2800" dirty="0"/>
              <a:t>Location</a:t>
            </a: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9B220EB8-89B6-E3C1-0A00-EB9CC40F8336}"/>
                  </a:ext>
                </a:extLst>
              </p:cNvPr>
              <p:cNvSpPr txBox="1"/>
              <p:nvPr/>
            </p:nvSpPr>
            <p:spPr>
              <a:xfrm>
                <a:off x="3795197" y="4319943"/>
                <a:ext cx="5431552" cy="1590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nary>
                        <m:naryPr>
                          <m:limLoc m:val="undOvr"/>
                          <m:ctrlPr>
                            <a:rPr lang="en-CA" sz="3200" b="0" i="1" smtClean="0">
                              <a:latin typeface="Cambria Math" panose="02040503050406030204" pitchFamily="18" charset="0"/>
                            </a:rPr>
                          </m:ctrlPr>
                        </m:naryPr>
                        <m:sub>
                          <m:r>
                            <m:rPr>
                              <m:brk m:alnAt="24"/>
                            </m:rPr>
                            <a:rPr lang="en-CA" sz="3200" b="0" i="1" smtClean="0">
                              <a:latin typeface="Cambria Math" panose="02040503050406030204" pitchFamily="18" charset="0"/>
                            </a:rPr>
                            <m:t>𝑡</m:t>
                          </m:r>
                        </m:sub>
                        <m:sup>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sup>
                        <m:e>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𝑢</m:t>
                              </m:r>
                            </m:e>
                          </m:d>
                          <m:r>
                            <m:rPr>
                              <m:sty m:val="p"/>
                            </m:rPr>
                            <a:rPr lang="en-CA" sz="3200" b="0" i="0" smtClean="0">
                              <a:latin typeface="Cambria Math" panose="02040503050406030204" pitchFamily="18" charset="0"/>
                            </a:rPr>
                            <m:t>d</m:t>
                          </m:r>
                          <m:r>
                            <a:rPr lang="en-CA" sz="3200" b="0" i="1" smtClean="0">
                              <a:latin typeface="Cambria Math" panose="02040503050406030204" pitchFamily="18" charset="0"/>
                            </a:rPr>
                            <m:t>𝑢</m:t>
                          </m:r>
                        </m:e>
                      </m:nary>
                    </m:oMath>
                  </m:oMathPara>
                </a14:m>
                <a:endParaRPr lang="en-US" sz="3200" dirty="0"/>
              </a:p>
            </p:txBody>
          </p:sp>
        </mc:Choice>
        <mc:Fallback>
          <p:sp>
            <p:nvSpPr>
              <p:cNvPr id="45" name="TextBox 44">
                <a:extLst>
                  <a:ext uri="{FF2B5EF4-FFF2-40B4-BE49-F238E27FC236}">
                    <a16:creationId xmlns:a16="http://schemas.microsoft.com/office/drawing/2014/main" id="{9B220EB8-89B6-E3C1-0A00-EB9CC40F8336}"/>
                  </a:ext>
                </a:extLst>
              </p:cNvPr>
              <p:cNvSpPr txBox="1">
                <a:spLocks noRot="1" noChangeAspect="1" noMove="1" noResize="1" noEditPoints="1" noAdjustHandles="1" noChangeArrowheads="1" noChangeShapeType="1" noTextEdit="1"/>
              </p:cNvSpPr>
              <p:nvPr/>
            </p:nvSpPr>
            <p:spPr>
              <a:xfrm>
                <a:off x="3795197" y="4319943"/>
                <a:ext cx="5431552" cy="1590179"/>
              </a:xfrm>
              <a:prstGeom prst="rect">
                <a:avLst/>
              </a:prstGeom>
              <a:blipFill>
                <a:blip r:embed="rId4"/>
                <a:stretch>
                  <a:fillRect t="-111111" b="-1730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A0B7B39-4A2E-106A-A9FB-414E2226A833}"/>
                  </a:ext>
                </a:extLst>
              </p:cNvPr>
              <p:cNvSpPr txBox="1"/>
              <p:nvPr/>
            </p:nvSpPr>
            <p:spPr>
              <a:xfrm>
                <a:off x="6582960" y="3403081"/>
                <a:ext cx="2607237"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CA" sz="2400" b="0" i="0" smtClean="0">
                          <a:latin typeface="Cambria Math" panose="02040503050406030204" pitchFamily="18" charset="0"/>
                        </a:rPr>
                        <m:t>Δ</m:t>
                      </m:r>
                      <m:r>
                        <a:rPr lang="en-CA" sz="2400" b="0" i="0" smtClean="0">
                          <a:latin typeface="Cambria Math" panose="02040503050406030204" pitchFamily="18" charset="0"/>
                        </a:rPr>
                        <m:t>↑</m:t>
                      </m:r>
                    </m:oMath>
                    <m:oMath xmlns:m="http://schemas.openxmlformats.org/officeDocument/2006/math">
                      <m:r>
                        <m:rPr>
                          <m:sty m:val="p"/>
                        </m:rPr>
                        <a:rPr lang="en-CA" sz="2400" b="0" i="0" smtClean="0">
                          <a:latin typeface="Cambria Math" panose="02040503050406030204" pitchFamily="18" charset="0"/>
                        </a:rPr>
                        <m:t>correlation</m:t>
                      </m:r>
                      <m:r>
                        <a:rPr lang="en-CA" sz="2400" b="0" i="0" smtClean="0">
                          <a:latin typeface="Cambria Math" panose="02040503050406030204" pitchFamily="18" charset="0"/>
                        </a:rPr>
                        <m:t> </m:t>
                      </m:r>
                      <m:r>
                        <m:rPr>
                          <m:sty m:val="p"/>
                        </m:rPr>
                        <a:rPr lang="en-CA" sz="2400" b="0" i="0" smtClean="0">
                          <a:latin typeface="Cambria Math" panose="02040503050406030204" pitchFamily="18" charset="0"/>
                        </a:rPr>
                        <m:t>in</m:t>
                      </m:r>
                      <m:r>
                        <a:rPr lang="en-CA" sz="2400" b="0" i="0" smtClean="0">
                          <a:latin typeface="Cambria Math" panose="02040503050406030204" pitchFamily="18" charset="0"/>
                        </a:rPr>
                        <m:t> </m:t>
                      </m:r>
                      <m:r>
                        <a:rPr lang="en-CA" sz="2400" i="1">
                          <a:latin typeface="Cambria Math" panose="02040503050406030204" pitchFamily="18" charset="0"/>
                        </a:rPr>
                        <m:t>𝑣</m:t>
                      </m:r>
                      <m:r>
                        <a:rPr lang="en-CA" sz="2400" b="0" i="0" smtClean="0">
                          <a:latin typeface="Cambria Math" panose="02040503050406030204" pitchFamily="18" charset="0"/>
                        </a:rPr>
                        <m:t>↓ </m:t>
                      </m:r>
                    </m:oMath>
                  </m:oMathPara>
                </a14:m>
                <a:endParaRPr lang="en-US" sz="2400" dirty="0"/>
              </a:p>
            </p:txBody>
          </p:sp>
        </mc:Choice>
        <mc:Fallback>
          <p:sp>
            <p:nvSpPr>
              <p:cNvPr id="5" name="TextBox 4">
                <a:extLst>
                  <a:ext uri="{FF2B5EF4-FFF2-40B4-BE49-F238E27FC236}">
                    <a16:creationId xmlns:a16="http://schemas.microsoft.com/office/drawing/2014/main" id="{2A0B7B39-4A2E-106A-A9FB-414E2226A833}"/>
                  </a:ext>
                </a:extLst>
              </p:cNvPr>
              <p:cNvSpPr txBox="1">
                <a:spLocks noRot="1" noChangeAspect="1" noMove="1" noResize="1" noEditPoints="1" noAdjustHandles="1" noChangeArrowheads="1" noChangeShapeType="1" noTextEdit="1"/>
              </p:cNvSpPr>
              <p:nvPr/>
            </p:nvSpPr>
            <p:spPr>
              <a:xfrm>
                <a:off x="6582960" y="3403081"/>
                <a:ext cx="2607237" cy="830997"/>
              </a:xfrm>
              <a:prstGeom prst="rect">
                <a:avLst/>
              </a:prstGeom>
              <a:blipFill>
                <a:blip r:embed="rId5"/>
                <a:stretch>
                  <a:fillRect b="-10448"/>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1148ED25-9689-12C1-0B10-BBCF2698F483}"/>
              </a:ext>
            </a:extLst>
          </p:cNvPr>
          <p:cNvSpPr/>
          <p:nvPr/>
        </p:nvSpPr>
        <p:spPr>
          <a:xfrm>
            <a:off x="9190197" y="2826700"/>
            <a:ext cx="2797974" cy="1590179"/>
          </a:xfrm>
          <a:prstGeom prst="rect">
            <a:avLst/>
          </a:prstGeom>
          <a:solidFill>
            <a:srgbClr val="99D8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833E243-C673-2456-98E5-C0BFA1E97876}"/>
              </a:ext>
            </a:extLst>
          </p:cNvPr>
          <p:cNvSpPr/>
          <p:nvPr/>
        </p:nvSpPr>
        <p:spPr>
          <a:xfrm>
            <a:off x="8038731" y="2805482"/>
            <a:ext cx="1969038" cy="508126"/>
          </a:xfrm>
          <a:prstGeom prst="rect">
            <a:avLst/>
          </a:prstGeom>
          <a:solidFill>
            <a:srgbClr val="99D8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45BF6A2E-7C54-79BD-331B-2CD618827C29}"/>
                  </a:ext>
                </a:extLst>
              </p:cNvPr>
              <p:cNvSpPr txBox="1"/>
              <p:nvPr/>
            </p:nvSpPr>
            <p:spPr>
              <a:xfrm>
                <a:off x="3930660" y="2753825"/>
                <a:ext cx="5060129" cy="607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𝑒</m:t>
                          </m:r>
                        </m:e>
                        <m:sup>
                          <m:r>
                            <a:rPr lang="en-CA" sz="3200" b="0" i="1" smtClean="0">
                              <a:latin typeface="Cambria Math" panose="02040503050406030204" pitchFamily="18" charset="0"/>
                            </a:rPr>
                            <m:t>−</m:t>
                          </m:r>
                          <m:r>
                            <a:rPr lang="en-CA" sz="3200" i="1">
                              <a:latin typeface="Cambria Math" panose="02040503050406030204" pitchFamily="18" charset="0"/>
                            </a:rPr>
                            <m:t>𝛽</m:t>
                          </m:r>
                          <m:r>
                            <m:rPr>
                              <m:sty m:val="p"/>
                            </m:rPr>
                            <a:rPr lang="en-CA" sz="3200">
                              <a:latin typeface="Cambria Math" panose="02040503050406030204" pitchFamily="18" charset="0"/>
                            </a:rPr>
                            <m:t>Δ</m:t>
                          </m:r>
                        </m:sup>
                      </m:sSup>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𝜁</m:t>
                      </m:r>
                      <m:r>
                        <a:rPr lang="en-CA" sz="3200" b="0" i="1" smtClean="0">
                          <a:latin typeface="Cambria Math" panose="02040503050406030204" pitchFamily="18" charset="0"/>
                          <a:ea typeface="Cambria Math" panose="02040503050406030204" pitchFamily="18" charset="0"/>
                        </a:rPr>
                        <m:t>(</m:t>
                      </m:r>
                      <m:r>
                        <m:rPr>
                          <m:sty m:val="p"/>
                        </m:rPr>
                        <a:rPr lang="en-CA" sz="3200" b="0" i="0" smtClean="0">
                          <a:latin typeface="Cambria Math" panose="02040503050406030204" pitchFamily="18" charset="0"/>
                          <a:ea typeface="Cambria Math" panose="02040503050406030204" pitchFamily="18" charset="0"/>
                        </a:rPr>
                        <m:t>Δ</m:t>
                      </m:r>
                      <m:r>
                        <a:rPr lang="en-CA"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p:sp>
            <p:nvSpPr>
              <p:cNvPr id="33" name="TextBox 32">
                <a:extLst>
                  <a:ext uri="{FF2B5EF4-FFF2-40B4-BE49-F238E27FC236}">
                    <a16:creationId xmlns:a16="http://schemas.microsoft.com/office/drawing/2014/main" id="{45BF6A2E-7C54-79BD-331B-2CD618827C29}"/>
                  </a:ext>
                </a:extLst>
              </p:cNvPr>
              <p:cNvSpPr txBox="1">
                <a:spLocks noRot="1" noChangeAspect="1" noMove="1" noResize="1" noEditPoints="1" noAdjustHandles="1" noChangeArrowheads="1" noChangeShapeType="1" noTextEdit="1"/>
              </p:cNvSpPr>
              <p:nvPr/>
            </p:nvSpPr>
            <p:spPr>
              <a:xfrm>
                <a:off x="3930660" y="2753825"/>
                <a:ext cx="5060129" cy="607923"/>
              </a:xfrm>
              <a:prstGeom prst="rect">
                <a:avLst/>
              </a:prstGeom>
              <a:blipFill>
                <a:blip r:embed="rId6"/>
                <a:stretch>
                  <a:fillRect r="-2005" b="-204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CBE82C2-16B1-D119-6D2B-7C7244AAD34D}"/>
                  </a:ext>
                </a:extLst>
              </p:cNvPr>
              <p:cNvSpPr txBox="1"/>
              <p:nvPr/>
            </p:nvSpPr>
            <p:spPr>
              <a:xfrm>
                <a:off x="9092746" y="3336592"/>
                <a:ext cx="3026533" cy="9506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CA" sz="2400" b="0" i="0" smtClean="0">
                          <a:latin typeface="Cambria Math" panose="02040503050406030204" pitchFamily="18" charset="0"/>
                        </a:rPr>
                        <m:t>N</m:t>
                      </m:r>
                      <m:d>
                        <m:dPr>
                          <m:ctrlPr>
                            <a:rPr lang="en-CA" sz="2400" b="0" i="1" smtClean="0">
                              <a:latin typeface="Cambria Math" panose="02040503050406030204" pitchFamily="18" charset="0"/>
                            </a:rPr>
                          </m:ctrlPr>
                        </m:dPr>
                        <m:e>
                          <m:r>
                            <a:rPr lang="en-CA" sz="2400" i="1">
                              <a:latin typeface="Cambria Math" panose="02040503050406030204" pitchFamily="18" charset="0"/>
                            </a:rPr>
                            <m:t>0,</m:t>
                          </m:r>
                          <m:f>
                            <m:fPr>
                              <m:ctrlPr>
                                <a:rPr lang="en-CA" sz="2400" i="1">
                                  <a:latin typeface="Cambria Math" panose="02040503050406030204" pitchFamily="18" charset="0"/>
                                </a:rPr>
                              </m:ctrlPr>
                            </m:fPr>
                            <m:num>
                              <m:sSup>
                                <m:sSupPr>
                                  <m:ctrlPr>
                                    <a:rPr lang="en-CA" sz="2400" i="1">
                                      <a:latin typeface="Cambria Math" panose="02040503050406030204" pitchFamily="18" charset="0"/>
                                    </a:rPr>
                                  </m:ctrlPr>
                                </m:sSupPr>
                                <m:e>
                                  <m:r>
                                    <a:rPr lang="en-CA" sz="2400" i="1">
                                      <a:latin typeface="Cambria Math" panose="02040503050406030204" pitchFamily="18" charset="0"/>
                                    </a:rPr>
                                    <m:t>𝜎</m:t>
                                  </m:r>
                                </m:e>
                                <m:sup>
                                  <m:r>
                                    <a:rPr lang="en-CA" sz="2400" i="1">
                                      <a:latin typeface="Cambria Math" panose="02040503050406030204" pitchFamily="18" charset="0"/>
                                    </a:rPr>
                                    <m:t>2</m:t>
                                  </m:r>
                                </m:sup>
                              </m:sSup>
                              <m:d>
                                <m:dPr>
                                  <m:begChr m:val="["/>
                                  <m:endChr m:val="]"/>
                                  <m:ctrlPr>
                                    <a:rPr lang="en-CA" sz="2400" i="1">
                                      <a:latin typeface="Cambria Math" panose="02040503050406030204" pitchFamily="18" charset="0"/>
                                    </a:rPr>
                                  </m:ctrlPr>
                                </m:dPr>
                                <m:e>
                                  <m:r>
                                    <a:rPr lang="en-CA" sz="2400" i="1">
                                      <a:latin typeface="Cambria Math" panose="02040503050406030204" pitchFamily="18" charset="0"/>
                                    </a:rPr>
                                    <m:t>1−</m:t>
                                  </m:r>
                                  <m:sSup>
                                    <m:sSupPr>
                                      <m:ctrlPr>
                                        <a:rPr lang="en-CA" sz="2400" i="1">
                                          <a:latin typeface="Cambria Math" panose="02040503050406030204" pitchFamily="18" charset="0"/>
                                        </a:rPr>
                                      </m:ctrlPr>
                                    </m:sSupPr>
                                    <m:e>
                                      <m:r>
                                        <a:rPr lang="en-CA" sz="2400" i="1">
                                          <a:latin typeface="Cambria Math" panose="02040503050406030204" pitchFamily="18" charset="0"/>
                                        </a:rPr>
                                        <m:t>𝑒</m:t>
                                      </m:r>
                                    </m:e>
                                    <m:sup>
                                      <m:r>
                                        <a:rPr lang="en-CA" sz="2400" i="1">
                                          <a:latin typeface="Cambria Math" panose="02040503050406030204" pitchFamily="18" charset="0"/>
                                        </a:rPr>
                                        <m:t>−2</m:t>
                                      </m:r>
                                      <m:r>
                                        <a:rPr lang="en-CA" sz="2400" i="1">
                                          <a:latin typeface="Cambria Math" panose="02040503050406030204" pitchFamily="18" charset="0"/>
                                        </a:rPr>
                                        <m:t>𝛽</m:t>
                                      </m:r>
                                      <m:r>
                                        <m:rPr>
                                          <m:sty m:val="p"/>
                                        </m:rPr>
                                        <a:rPr lang="en-CA" sz="2400">
                                          <a:latin typeface="Cambria Math" panose="02040503050406030204" pitchFamily="18" charset="0"/>
                                        </a:rPr>
                                        <m:t>Δ</m:t>
                                      </m:r>
                                    </m:sup>
                                  </m:sSup>
                                </m:e>
                              </m:d>
                            </m:num>
                            <m:den>
                              <m:r>
                                <a:rPr lang="en-CA" sz="2400" i="1">
                                  <a:latin typeface="Cambria Math" panose="02040503050406030204" pitchFamily="18" charset="0"/>
                                </a:rPr>
                                <m:t>2</m:t>
                              </m:r>
                              <m:r>
                                <a:rPr lang="en-CA" sz="2400" i="1">
                                  <a:latin typeface="Cambria Math" panose="02040503050406030204" pitchFamily="18" charset="0"/>
                                </a:rPr>
                                <m:t>𝛽</m:t>
                              </m:r>
                            </m:den>
                          </m:f>
                        </m:e>
                      </m:d>
                    </m:oMath>
                  </m:oMathPara>
                </a14:m>
                <a:endParaRPr lang="en-US" sz="2400" dirty="0"/>
              </a:p>
            </p:txBody>
          </p:sp>
        </mc:Choice>
        <mc:Fallback>
          <p:sp>
            <p:nvSpPr>
              <p:cNvPr id="8" name="TextBox 7">
                <a:extLst>
                  <a:ext uri="{FF2B5EF4-FFF2-40B4-BE49-F238E27FC236}">
                    <a16:creationId xmlns:a16="http://schemas.microsoft.com/office/drawing/2014/main" id="{5CBE82C2-16B1-D119-6D2B-7C7244AAD34D}"/>
                  </a:ext>
                </a:extLst>
              </p:cNvPr>
              <p:cNvSpPr txBox="1">
                <a:spLocks noRot="1" noChangeAspect="1" noMove="1" noResize="1" noEditPoints="1" noAdjustHandles="1" noChangeArrowheads="1" noChangeShapeType="1" noTextEdit="1"/>
              </p:cNvSpPr>
              <p:nvPr/>
            </p:nvSpPr>
            <p:spPr>
              <a:xfrm>
                <a:off x="9092746" y="3336592"/>
                <a:ext cx="3026533" cy="950645"/>
              </a:xfrm>
              <a:prstGeom prst="rect">
                <a:avLst/>
              </a:prstGeom>
              <a:blipFill>
                <a:blip r:embed="rId7"/>
                <a:stretch>
                  <a:fillRect b="-5263"/>
                </a:stretch>
              </a:blipFill>
            </p:spPr>
            <p:txBody>
              <a:bodyPr/>
              <a:lstStyle/>
              <a:p>
                <a:r>
                  <a:rPr lang="en-US">
                    <a:noFill/>
                  </a:rPr>
                  <a:t> </a:t>
                </a:r>
              </a:p>
            </p:txBody>
          </p:sp>
        </mc:Fallback>
      </mc:AlternateContent>
    </p:spTree>
    <p:extLst>
      <p:ext uri="{BB962C8B-B14F-4D97-AF65-F5344CB8AC3E}">
        <p14:creationId xmlns:p14="http://schemas.microsoft.com/office/powerpoint/2010/main" val="3024522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D893C-67A1-B407-426C-3ED250C8AC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38E2F2-3773-4568-4A8C-00D7B734E311}"/>
              </a:ext>
            </a:extLst>
          </p:cNvPr>
          <p:cNvSpPr>
            <a:spLocks noGrp="1"/>
          </p:cNvSpPr>
          <p:nvPr>
            <p:ph type="title"/>
          </p:nvPr>
        </p:nvSpPr>
        <p:spPr>
          <a:xfrm>
            <a:off x="838200" y="469716"/>
            <a:ext cx="10515600" cy="1325563"/>
          </a:xfrm>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710FDAB6-7FEE-7BCE-424C-427B8D31A459}"/>
              </a:ext>
            </a:extLst>
          </p:cNvPr>
          <p:cNvSpPr txBox="1"/>
          <p:nvPr/>
        </p:nvSpPr>
        <p:spPr>
          <a:xfrm>
            <a:off x="420075" y="1690688"/>
            <a:ext cx="5056962" cy="523220"/>
          </a:xfrm>
          <a:prstGeom prst="rect">
            <a:avLst/>
          </a:prstGeom>
          <a:noFill/>
        </p:spPr>
        <p:txBody>
          <a:bodyPr wrap="none" rtlCol="0">
            <a:spAutoFit/>
          </a:bodyPr>
          <a:lstStyle/>
          <a:p>
            <a:r>
              <a:rPr lang="en-CA" sz="2800" dirty="0">
                <a:highlight>
                  <a:srgbClr val="00FFFF"/>
                </a:highlight>
              </a:rPr>
              <a:t>Process equation (basic concept):</a:t>
            </a:r>
          </a:p>
        </p:txBody>
      </p:sp>
      <p:pic>
        <p:nvPicPr>
          <p:cNvPr id="3" name="Picture 2">
            <a:extLst>
              <a:ext uri="{FF2B5EF4-FFF2-40B4-BE49-F238E27FC236}">
                <a16:creationId xmlns:a16="http://schemas.microsoft.com/office/drawing/2014/main" id="{F4DDF7E5-0FCE-689C-10D7-AE1B6982AC47}"/>
              </a:ext>
            </a:extLst>
          </p:cNvPr>
          <p:cNvPicPr>
            <a:picLocks noChangeAspect="1"/>
          </p:cNvPicPr>
          <p:nvPr/>
        </p:nvPicPr>
        <p:blipFill>
          <a:blip r:embed="rId3"/>
          <a:stretch>
            <a:fillRect/>
          </a:stretch>
        </p:blipFill>
        <p:spPr>
          <a:xfrm>
            <a:off x="-317398" y="5773576"/>
            <a:ext cx="5053877" cy="1836000"/>
          </a:xfrm>
          <a:prstGeom prst="rect">
            <a:avLst/>
          </a:prstGeom>
        </p:spPr>
      </p:pic>
      <p:cxnSp>
        <p:nvCxnSpPr>
          <p:cNvPr id="9" name="Straight Connector 8">
            <a:extLst>
              <a:ext uri="{FF2B5EF4-FFF2-40B4-BE49-F238E27FC236}">
                <a16:creationId xmlns:a16="http://schemas.microsoft.com/office/drawing/2014/main" id="{5D4B5DF8-4DA1-CFF8-5D60-B2815131E82B}"/>
              </a:ext>
            </a:extLst>
          </p:cNvPr>
          <p:cNvCxnSpPr>
            <a:cxnSpLocks/>
          </p:cNvCxnSpPr>
          <p:nvPr/>
        </p:nvCxnSpPr>
        <p:spPr>
          <a:xfrm flipV="1">
            <a:off x="657473" y="3073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BB74D1-533E-612B-756E-8522F68DE8D2}"/>
              </a:ext>
            </a:extLst>
          </p:cNvPr>
          <p:cNvCxnSpPr>
            <a:cxnSpLocks/>
          </p:cNvCxnSpPr>
          <p:nvPr/>
        </p:nvCxnSpPr>
        <p:spPr>
          <a:xfrm flipV="1">
            <a:off x="1989473" y="2677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E06ED75-BD08-B780-1E10-A31CAECC64B5}"/>
              </a:ext>
            </a:extLst>
          </p:cNvPr>
          <p:cNvCxnSpPr>
            <a:cxnSpLocks/>
          </p:cNvCxnSpPr>
          <p:nvPr/>
        </p:nvCxnSpPr>
        <p:spPr>
          <a:xfrm>
            <a:off x="657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EBD310F-19C3-FCE3-766C-E021476AAFE6}"/>
              </a:ext>
            </a:extLst>
          </p:cNvPr>
          <p:cNvCxnSpPr>
            <a:cxnSpLocks/>
          </p:cNvCxnSpPr>
          <p:nvPr/>
        </p:nvCxnSpPr>
        <p:spPr>
          <a:xfrm>
            <a:off x="1989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A714C5B-378E-8AAB-F3B2-68D7417348C9}"/>
              </a:ext>
            </a:extLst>
          </p:cNvPr>
          <p:cNvCxnSpPr>
            <a:cxnSpLocks/>
          </p:cNvCxnSpPr>
          <p:nvPr/>
        </p:nvCxnSpPr>
        <p:spPr>
          <a:xfrm flipV="1">
            <a:off x="665495" y="3073712"/>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AC9ACDB-8B1E-D8D3-B443-4347C8C2EF52}"/>
              </a:ext>
            </a:extLst>
          </p:cNvPr>
          <p:cNvCxnSpPr>
            <a:cxnSpLocks/>
          </p:cNvCxnSpPr>
          <p:nvPr/>
        </p:nvCxnSpPr>
        <p:spPr>
          <a:xfrm flipV="1">
            <a:off x="665495" y="2648600"/>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A2B575D-3A5E-CF3C-DC48-40AD73BC778C}"/>
              </a:ext>
            </a:extLst>
          </p:cNvPr>
          <p:cNvSpPr>
            <a:spLocks noChangeAspect="1"/>
          </p:cNvSpPr>
          <p:nvPr/>
        </p:nvSpPr>
        <p:spPr>
          <a:xfrm>
            <a:off x="2149893" y="2935704"/>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F495862-BFB4-1554-0E2E-A3A8987963A7}"/>
              </a:ext>
            </a:extLst>
          </p:cNvPr>
          <p:cNvSpPr>
            <a:spLocks noChangeAspect="1"/>
          </p:cNvSpPr>
          <p:nvPr/>
        </p:nvSpPr>
        <p:spPr>
          <a:xfrm>
            <a:off x="2350419" y="2879558"/>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9960776-C68F-BDDD-CA81-5B2A23D0167A}"/>
              </a:ext>
            </a:extLst>
          </p:cNvPr>
          <p:cNvSpPr>
            <a:spLocks noChangeAspect="1"/>
          </p:cNvSpPr>
          <p:nvPr/>
        </p:nvSpPr>
        <p:spPr>
          <a:xfrm>
            <a:off x="2960016" y="2703096"/>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5F96EA0-57FF-9EE2-3F9A-5108F696C010}"/>
              </a:ext>
            </a:extLst>
          </p:cNvPr>
          <p:cNvCxnSpPr/>
          <p:nvPr/>
        </p:nvCxnSpPr>
        <p:spPr>
          <a:xfrm flipV="1">
            <a:off x="2214061" y="2998998"/>
            <a:ext cx="0" cy="46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BB5877-E675-5F02-1153-BCF013658BBA}"/>
              </a:ext>
            </a:extLst>
          </p:cNvPr>
          <p:cNvCxnSpPr/>
          <p:nvPr/>
        </p:nvCxnSpPr>
        <p:spPr>
          <a:xfrm flipV="1">
            <a:off x="2414587" y="2958894"/>
            <a:ext cx="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356B54-58ED-92DA-6BE0-492A5AD040A9}"/>
              </a:ext>
            </a:extLst>
          </p:cNvPr>
          <p:cNvCxnSpPr/>
          <p:nvPr/>
        </p:nvCxnSpPr>
        <p:spPr>
          <a:xfrm flipV="1">
            <a:off x="3032016" y="2835178"/>
            <a:ext cx="0" cy="61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D954C5A-47BD-C63F-A2B2-341154A94CA8}"/>
              </a:ext>
            </a:extLst>
          </p:cNvPr>
          <p:cNvSpPr txBox="1"/>
          <p:nvPr/>
        </p:nvSpPr>
        <p:spPr>
          <a:xfrm>
            <a:off x="3783390" y="2171389"/>
            <a:ext cx="2510367" cy="523220"/>
          </a:xfrm>
          <a:prstGeom prst="rect">
            <a:avLst/>
          </a:prstGeom>
          <a:noFill/>
        </p:spPr>
        <p:txBody>
          <a:bodyPr wrap="none" rtlCol="0">
            <a:spAutoFit/>
          </a:bodyPr>
          <a:lstStyle/>
          <a:p>
            <a:r>
              <a:rPr lang="en-CA" sz="2800" dirty="0"/>
              <a:t>Velocity (speed)</a:t>
            </a:r>
          </a:p>
        </p:txBody>
      </p:sp>
      <p:sp>
        <p:nvSpPr>
          <p:cNvPr id="44" name="TextBox 43">
            <a:extLst>
              <a:ext uri="{FF2B5EF4-FFF2-40B4-BE49-F238E27FC236}">
                <a16:creationId xmlns:a16="http://schemas.microsoft.com/office/drawing/2014/main" id="{37B4FC51-529E-EA35-B57E-2CF926F137AE}"/>
              </a:ext>
            </a:extLst>
          </p:cNvPr>
          <p:cNvSpPr txBox="1"/>
          <p:nvPr/>
        </p:nvSpPr>
        <p:spPr>
          <a:xfrm>
            <a:off x="3799897" y="3413237"/>
            <a:ext cx="1422312" cy="523220"/>
          </a:xfrm>
          <a:prstGeom prst="rect">
            <a:avLst/>
          </a:prstGeom>
          <a:noFill/>
        </p:spPr>
        <p:txBody>
          <a:bodyPr wrap="none" rtlCol="0">
            <a:spAutoFit/>
          </a:bodyPr>
          <a:lstStyle/>
          <a:p>
            <a:r>
              <a:rPr lang="en-CA" sz="2800" dirty="0"/>
              <a:t>Location</a:t>
            </a: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0311BD95-CDFF-2497-6CB1-C39C66F8D159}"/>
                  </a:ext>
                </a:extLst>
              </p:cNvPr>
              <p:cNvSpPr txBox="1"/>
              <p:nvPr/>
            </p:nvSpPr>
            <p:spPr>
              <a:xfrm>
                <a:off x="3795197" y="3383248"/>
                <a:ext cx="5431552" cy="1590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nary>
                        <m:naryPr>
                          <m:limLoc m:val="undOvr"/>
                          <m:ctrlPr>
                            <a:rPr lang="en-CA" sz="3200" b="0" i="1" smtClean="0">
                              <a:latin typeface="Cambria Math" panose="02040503050406030204" pitchFamily="18" charset="0"/>
                            </a:rPr>
                          </m:ctrlPr>
                        </m:naryPr>
                        <m:sub>
                          <m:r>
                            <m:rPr>
                              <m:brk m:alnAt="24"/>
                            </m:rPr>
                            <a:rPr lang="en-CA" sz="3200" b="0" i="1" smtClean="0">
                              <a:latin typeface="Cambria Math" panose="02040503050406030204" pitchFamily="18" charset="0"/>
                            </a:rPr>
                            <m:t>𝑡</m:t>
                          </m:r>
                        </m:sub>
                        <m:sup>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sup>
                        <m:e>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𝑢</m:t>
                              </m:r>
                            </m:e>
                          </m:d>
                          <m:r>
                            <m:rPr>
                              <m:sty m:val="p"/>
                            </m:rPr>
                            <a:rPr lang="en-CA" sz="3200" b="0" i="0" smtClean="0">
                              <a:latin typeface="Cambria Math" panose="02040503050406030204" pitchFamily="18" charset="0"/>
                            </a:rPr>
                            <m:t>d</m:t>
                          </m:r>
                          <m:r>
                            <a:rPr lang="en-CA" sz="3200" b="0" i="1" smtClean="0">
                              <a:latin typeface="Cambria Math" panose="02040503050406030204" pitchFamily="18" charset="0"/>
                            </a:rPr>
                            <m:t>𝑢</m:t>
                          </m:r>
                        </m:e>
                      </m:nary>
                    </m:oMath>
                  </m:oMathPara>
                </a14:m>
                <a:endParaRPr lang="en-US" sz="3200" dirty="0"/>
              </a:p>
            </p:txBody>
          </p:sp>
        </mc:Choice>
        <mc:Fallback>
          <p:sp>
            <p:nvSpPr>
              <p:cNvPr id="45" name="TextBox 44">
                <a:extLst>
                  <a:ext uri="{FF2B5EF4-FFF2-40B4-BE49-F238E27FC236}">
                    <a16:creationId xmlns:a16="http://schemas.microsoft.com/office/drawing/2014/main" id="{0311BD95-CDFF-2497-6CB1-C39C66F8D159}"/>
                  </a:ext>
                </a:extLst>
              </p:cNvPr>
              <p:cNvSpPr txBox="1">
                <a:spLocks noRot="1" noChangeAspect="1" noMove="1" noResize="1" noEditPoints="1" noAdjustHandles="1" noChangeArrowheads="1" noChangeShapeType="1" noTextEdit="1"/>
              </p:cNvSpPr>
              <p:nvPr/>
            </p:nvSpPr>
            <p:spPr>
              <a:xfrm>
                <a:off x="3795197" y="3383248"/>
                <a:ext cx="5431552" cy="1590179"/>
              </a:xfrm>
              <a:prstGeom prst="rect">
                <a:avLst/>
              </a:prstGeom>
              <a:blipFill>
                <a:blip r:embed="rId4"/>
                <a:stretch>
                  <a:fillRect t="-111111" b="-17381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CD2F6A44-6449-1D2A-8047-3E4D19AB60C9}"/>
                  </a:ext>
                </a:extLst>
              </p:cNvPr>
              <p:cNvSpPr txBox="1"/>
              <p:nvPr/>
            </p:nvSpPr>
            <p:spPr>
              <a:xfrm>
                <a:off x="3707640" y="2709221"/>
                <a:ext cx="5431545" cy="607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𝑒</m:t>
                          </m:r>
                        </m:e>
                        <m:sup>
                          <m:r>
                            <a:rPr lang="en-CA" sz="3200" b="0" i="1" smtClean="0">
                              <a:latin typeface="Cambria Math" panose="02040503050406030204" pitchFamily="18" charset="0"/>
                            </a:rPr>
                            <m:t>−</m:t>
                          </m:r>
                          <m:r>
                            <a:rPr lang="en-CA" sz="3200" i="1">
                              <a:latin typeface="Cambria Math" panose="02040503050406030204" pitchFamily="18" charset="0"/>
                            </a:rPr>
                            <m:t>𝛽</m:t>
                          </m:r>
                          <m:r>
                            <m:rPr>
                              <m:sty m:val="p"/>
                            </m:rPr>
                            <a:rPr lang="en-CA" sz="3200">
                              <a:latin typeface="Cambria Math" panose="02040503050406030204" pitchFamily="18" charset="0"/>
                            </a:rPr>
                            <m:t>Δ</m:t>
                          </m:r>
                        </m:sup>
                      </m:sSup>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𝜁</m:t>
                      </m:r>
                      <m:d>
                        <m:dPr>
                          <m:ctrlPr>
                            <a:rPr lang="en-CA" sz="3200" b="0" i="1" smtClean="0">
                              <a:latin typeface="Cambria Math" panose="02040503050406030204" pitchFamily="18" charset="0"/>
                              <a:ea typeface="Cambria Math" panose="02040503050406030204" pitchFamily="18" charset="0"/>
                            </a:rPr>
                          </m:ctrlPr>
                        </m:dPr>
                        <m:e>
                          <m:r>
                            <m:rPr>
                              <m:sty m:val="p"/>
                            </m:rPr>
                            <a:rPr lang="en-CA" sz="3200" b="0" i="0" smtClean="0">
                              <a:latin typeface="Cambria Math" panose="02040503050406030204" pitchFamily="18" charset="0"/>
                              <a:ea typeface="Cambria Math" panose="02040503050406030204" pitchFamily="18" charset="0"/>
                            </a:rPr>
                            <m:t>Δ</m:t>
                          </m:r>
                        </m:e>
                      </m:d>
                      <m:r>
                        <a:rPr lang="en-CA"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p:sp>
            <p:nvSpPr>
              <p:cNvPr id="33" name="TextBox 32">
                <a:extLst>
                  <a:ext uri="{FF2B5EF4-FFF2-40B4-BE49-F238E27FC236}">
                    <a16:creationId xmlns:a16="http://schemas.microsoft.com/office/drawing/2014/main" id="{CD2F6A44-6449-1D2A-8047-3E4D19AB60C9}"/>
                  </a:ext>
                </a:extLst>
              </p:cNvPr>
              <p:cNvSpPr txBox="1">
                <a:spLocks noRot="1" noChangeAspect="1" noMove="1" noResize="1" noEditPoints="1" noAdjustHandles="1" noChangeArrowheads="1" noChangeShapeType="1" noTextEdit="1"/>
              </p:cNvSpPr>
              <p:nvPr/>
            </p:nvSpPr>
            <p:spPr>
              <a:xfrm>
                <a:off x="3707640" y="2709221"/>
                <a:ext cx="5431545" cy="607923"/>
              </a:xfrm>
              <a:prstGeom prst="rect">
                <a:avLst/>
              </a:prstGeom>
              <a:blipFill>
                <a:blip r:embed="rId5"/>
                <a:stretch>
                  <a:fillRect b="-1836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2B1A844-445F-DD2E-F7B7-4252FC9CFD16}"/>
              </a:ext>
            </a:extLst>
          </p:cNvPr>
          <p:cNvSpPr txBox="1"/>
          <p:nvPr/>
        </p:nvSpPr>
        <p:spPr>
          <a:xfrm>
            <a:off x="503535" y="4586712"/>
            <a:ext cx="3723905" cy="523220"/>
          </a:xfrm>
          <a:prstGeom prst="rect">
            <a:avLst/>
          </a:prstGeom>
          <a:noFill/>
        </p:spPr>
        <p:txBody>
          <a:bodyPr wrap="none" rtlCol="0">
            <a:spAutoFit/>
          </a:bodyPr>
          <a:lstStyle/>
          <a:p>
            <a:r>
              <a:rPr lang="en-CA" sz="2800" dirty="0">
                <a:highlight>
                  <a:srgbClr val="E370D5"/>
                </a:highlight>
              </a:rPr>
              <a:t>Measurement equation:</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B42ED29-246A-0926-E46F-39BED50E476B}"/>
                  </a:ext>
                </a:extLst>
              </p:cNvPr>
              <p:cNvSpPr txBox="1"/>
              <p:nvPr/>
            </p:nvSpPr>
            <p:spPr>
              <a:xfrm>
                <a:off x="1323472" y="5267739"/>
                <a:ext cx="844499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0" smtClean="0">
                              <a:latin typeface="Cambria Math" panose="02040503050406030204" pitchFamily="18" charset="0"/>
                            </a:rPr>
                          </m:ctrlPr>
                        </m:dPr>
                        <m:e>
                          <m:r>
                            <a:rPr lang="en-CA" sz="3200" b="0" i="1" smtClean="0">
                              <a:latin typeface="Cambria Math" panose="02040503050406030204" pitchFamily="18" charset="0"/>
                            </a:rPr>
                            <m:t>0,</m:t>
                          </m:r>
                          <m:sSubSup>
                            <m:sSubSupPr>
                              <m:ctrlPr>
                                <a:rPr lang="en-CA" sz="3200" b="0" i="1" smtClean="0">
                                  <a:latin typeface="Cambria Math" panose="02040503050406030204" pitchFamily="18" charset="0"/>
                                </a:rPr>
                              </m:ctrlPr>
                            </m:sSubSupPr>
                            <m:e>
                              <m:r>
                                <a:rPr lang="en-CA" sz="3200" b="0" i="1" smtClean="0">
                                  <a:latin typeface="Cambria Math" panose="02040503050406030204" pitchFamily="18" charset="0"/>
                                </a:rPr>
                                <m:t>𝜎</m:t>
                              </m:r>
                            </m:e>
                            <m:sub>
                              <m:r>
                                <a:rPr lang="en-CA" sz="3200" b="0" i="1" smtClean="0">
                                  <a:latin typeface="Cambria Math" panose="02040503050406030204" pitchFamily="18" charset="0"/>
                                </a:rPr>
                                <m:t>𝑚</m:t>
                              </m:r>
                            </m:sub>
                            <m:sup>
                              <m:r>
                                <a:rPr lang="en-CA" sz="3200" b="0" i="1" smtClean="0">
                                  <a:latin typeface="Cambria Math" panose="02040503050406030204" pitchFamily="18" charset="0"/>
                                </a:rPr>
                                <m:t>2</m:t>
                              </m:r>
                            </m:sup>
                          </m:sSubSup>
                        </m:e>
                      </m:d>
                    </m:oMath>
                  </m:oMathPara>
                </a14:m>
                <a:endParaRPr lang="en-US" sz="3200" dirty="0"/>
              </a:p>
            </p:txBody>
          </p:sp>
        </mc:Choice>
        <mc:Fallback>
          <p:sp>
            <p:nvSpPr>
              <p:cNvPr id="14" name="TextBox 13">
                <a:extLst>
                  <a:ext uri="{FF2B5EF4-FFF2-40B4-BE49-F238E27FC236}">
                    <a16:creationId xmlns:a16="http://schemas.microsoft.com/office/drawing/2014/main" id="{7B42ED29-246A-0926-E46F-39BED50E476B}"/>
                  </a:ext>
                </a:extLst>
              </p:cNvPr>
              <p:cNvSpPr txBox="1">
                <a:spLocks noRot="1" noChangeAspect="1" noMove="1" noResize="1" noEditPoints="1" noAdjustHandles="1" noChangeArrowheads="1" noChangeShapeType="1" noTextEdit="1"/>
              </p:cNvSpPr>
              <p:nvPr/>
            </p:nvSpPr>
            <p:spPr>
              <a:xfrm>
                <a:off x="1323472" y="5267739"/>
                <a:ext cx="8444995" cy="584775"/>
              </a:xfrm>
              <a:prstGeom prst="rect">
                <a:avLst/>
              </a:prstGeom>
              <a:blipFill>
                <a:blip r:embed="rId6"/>
                <a:stretch>
                  <a:fillRect b="-234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5B5BFFEE-B558-96FA-2A92-93B6801383E5}"/>
                  </a:ext>
                </a:extLst>
              </p:cNvPr>
              <p:cNvSpPr txBox="1"/>
              <p:nvPr/>
            </p:nvSpPr>
            <p:spPr>
              <a:xfrm>
                <a:off x="8923883" y="2640032"/>
                <a:ext cx="3381375" cy="8076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000" i="1" smtClean="0">
                          <a:latin typeface="Cambria Math" panose="02040503050406030204" pitchFamily="18" charset="0"/>
                          <a:ea typeface="Cambria Math" panose="02040503050406030204" pitchFamily="18" charset="0"/>
                        </a:rPr>
                        <m:t>𝜁</m:t>
                      </m:r>
                      <m:d>
                        <m:dPr>
                          <m:ctrlPr>
                            <a:rPr lang="en-CA" sz="2000" i="1" smtClean="0">
                              <a:latin typeface="Cambria Math" panose="02040503050406030204" pitchFamily="18" charset="0"/>
                              <a:ea typeface="Cambria Math" panose="02040503050406030204" pitchFamily="18" charset="0"/>
                            </a:rPr>
                          </m:ctrlPr>
                        </m:dPr>
                        <m:e>
                          <m:r>
                            <m:rPr>
                              <m:sty m:val="p"/>
                            </m:rPr>
                            <a:rPr lang="en-CA" sz="2000">
                              <a:latin typeface="Cambria Math" panose="02040503050406030204" pitchFamily="18" charset="0"/>
                              <a:ea typeface="Cambria Math" panose="02040503050406030204" pitchFamily="18" charset="0"/>
                            </a:rPr>
                            <m:t>Δ</m:t>
                          </m:r>
                        </m:e>
                      </m:d>
                      <m:r>
                        <a:rPr lang="en-CA" sz="2000" b="0" i="1" smtClean="0">
                          <a:latin typeface="Cambria Math" panose="02040503050406030204" pitchFamily="18" charset="0"/>
                          <a:ea typeface="Cambria Math" panose="02040503050406030204" pitchFamily="18" charset="0"/>
                        </a:rPr>
                        <m:t>∼</m:t>
                      </m:r>
                      <m:r>
                        <m:rPr>
                          <m:sty m:val="p"/>
                        </m:rPr>
                        <a:rPr lang="en-CA" sz="2000" b="0" i="0" smtClean="0">
                          <a:latin typeface="Cambria Math" panose="02040503050406030204" pitchFamily="18" charset="0"/>
                        </a:rPr>
                        <m:t>N</m:t>
                      </m:r>
                      <m:d>
                        <m:dPr>
                          <m:ctrlPr>
                            <a:rPr lang="en-CA" sz="2000" b="0" i="1" smtClean="0">
                              <a:latin typeface="Cambria Math" panose="02040503050406030204" pitchFamily="18" charset="0"/>
                            </a:rPr>
                          </m:ctrlPr>
                        </m:dPr>
                        <m:e>
                          <m:r>
                            <a:rPr lang="en-CA" sz="2000" i="1">
                              <a:latin typeface="Cambria Math" panose="02040503050406030204" pitchFamily="18" charset="0"/>
                            </a:rPr>
                            <m:t>0,</m:t>
                          </m:r>
                          <m:f>
                            <m:fPr>
                              <m:ctrlPr>
                                <a:rPr lang="en-CA" sz="2000" i="1">
                                  <a:latin typeface="Cambria Math" panose="02040503050406030204" pitchFamily="18" charset="0"/>
                                </a:rPr>
                              </m:ctrlPr>
                            </m:fPr>
                            <m:num>
                              <m:sSup>
                                <m:sSupPr>
                                  <m:ctrlPr>
                                    <a:rPr lang="en-CA" sz="2000" i="1">
                                      <a:latin typeface="Cambria Math" panose="02040503050406030204" pitchFamily="18" charset="0"/>
                                    </a:rPr>
                                  </m:ctrlPr>
                                </m:sSupPr>
                                <m:e>
                                  <m:r>
                                    <a:rPr lang="en-CA" sz="2000" i="1">
                                      <a:latin typeface="Cambria Math" panose="02040503050406030204" pitchFamily="18" charset="0"/>
                                    </a:rPr>
                                    <m:t>𝜎</m:t>
                                  </m:r>
                                </m:e>
                                <m:sup>
                                  <m:r>
                                    <a:rPr lang="en-CA" sz="2000" i="1">
                                      <a:latin typeface="Cambria Math" panose="02040503050406030204" pitchFamily="18" charset="0"/>
                                    </a:rPr>
                                    <m:t>2</m:t>
                                  </m:r>
                                </m:sup>
                              </m:sSup>
                              <m:d>
                                <m:dPr>
                                  <m:begChr m:val="["/>
                                  <m:endChr m:val="]"/>
                                  <m:ctrlPr>
                                    <a:rPr lang="en-CA" sz="2000" i="1">
                                      <a:latin typeface="Cambria Math" panose="02040503050406030204" pitchFamily="18" charset="0"/>
                                    </a:rPr>
                                  </m:ctrlPr>
                                </m:dPr>
                                <m:e>
                                  <m:r>
                                    <a:rPr lang="en-CA" sz="2000" i="1">
                                      <a:latin typeface="Cambria Math" panose="02040503050406030204" pitchFamily="18" charset="0"/>
                                    </a:rPr>
                                    <m:t>1−</m:t>
                                  </m:r>
                                  <m:sSup>
                                    <m:sSupPr>
                                      <m:ctrlPr>
                                        <a:rPr lang="en-CA" sz="2000" i="1">
                                          <a:latin typeface="Cambria Math" panose="02040503050406030204" pitchFamily="18" charset="0"/>
                                        </a:rPr>
                                      </m:ctrlPr>
                                    </m:sSupPr>
                                    <m:e>
                                      <m:r>
                                        <a:rPr lang="en-CA" sz="2000" i="1">
                                          <a:latin typeface="Cambria Math" panose="02040503050406030204" pitchFamily="18" charset="0"/>
                                        </a:rPr>
                                        <m:t>𝑒</m:t>
                                      </m:r>
                                    </m:e>
                                    <m:sup>
                                      <m:r>
                                        <a:rPr lang="en-CA" sz="2000" i="1">
                                          <a:latin typeface="Cambria Math" panose="02040503050406030204" pitchFamily="18" charset="0"/>
                                        </a:rPr>
                                        <m:t>−2</m:t>
                                      </m:r>
                                      <m:r>
                                        <a:rPr lang="en-CA" sz="2000" i="1">
                                          <a:latin typeface="Cambria Math" panose="02040503050406030204" pitchFamily="18" charset="0"/>
                                        </a:rPr>
                                        <m:t>𝛽</m:t>
                                      </m:r>
                                      <m:r>
                                        <m:rPr>
                                          <m:sty m:val="p"/>
                                        </m:rPr>
                                        <a:rPr lang="en-CA" sz="2000">
                                          <a:latin typeface="Cambria Math" panose="02040503050406030204" pitchFamily="18" charset="0"/>
                                        </a:rPr>
                                        <m:t>Δ</m:t>
                                      </m:r>
                                    </m:sup>
                                  </m:sSup>
                                </m:e>
                              </m:d>
                            </m:num>
                            <m:den>
                              <m:r>
                                <a:rPr lang="en-CA" sz="2000" i="1">
                                  <a:latin typeface="Cambria Math" panose="02040503050406030204" pitchFamily="18" charset="0"/>
                                </a:rPr>
                                <m:t>2</m:t>
                              </m:r>
                              <m:r>
                                <a:rPr lang="en-CA" sz="2000" i="1">
                                  <a:latin typeface="Cambria Math" panose="02040503050406030204" pitchFamily="18" charset="0"/>
                                </a:rPr>
                                <m:t>𝛽</m:t>
                              </m:r>
                            </m:den>
                          </m:f>
                        </m:e>
                      </m:d>
                    </m:oMath>
                  </m:oMathPara>
                </a14:m>
                <a:endParaRPr lang="en-US" sz="2000" dirty="0"/>
              </a:p>
            </p:txBody>
          </p:sp>
        </mc:Choice>
        <mc:Fallback>
          <p:sp>
            <p:nvSpPr>
              <p:cNvPr id="15" name="TextBox 14">
                <a:extLst>
                  <a:ext uri="{FF2B5EF4-FFF2-40B4-BE49-F238E27FC236}">
                    <a16:creationId xmlns:a16="http://schemas.microsoft.com/office/drawing/2014/main" id="{5B5BFFEE-B558-96FA-2A92-93B6801383E5}"/>
                  </a:ext>
                </a:extLst>
              </p:cNvPr>
              <p:cNvSpPr txBox="1">
                <a:spLocks noRot="1" noChangeAspect="1" noMove="1" noResize="1" noEditPoints="1" noAdjustHandles="1" noChangeArrowheads="1" noChangeShapeType="1" noTextEdit="1"/>
              </p:cNvSpPr>
              <p:nvPr/>
            </p:nvSpPr>
            <p:spPr>
              <a:xfrm>
                <a:off x="8923883" y="2640032"/>
                <a:ext cx="3381375" cy="807657"/>
              </a:xfrm>
              <a:prstGeom prst="rect">
                <a:avLst/>
              </a:prstGeom>
              <a:blipFill>
                <a:blip r:embed="rId7"/>
                <a:stretch>
                  <a:fillRect b="-4615"/>
                </a:stretch>
              </a:blipFill>
            </p:spPr>
            <p:txBody>
              <a:bodyPr/>
              <a:lstStyle/>
              <a:p>
                <a:r>
                  <a:rPr lang="en-US">
                    <a:noFill/>
                  </a:rPr>
                  <a:t> </a:t>
                </a:r>
              </a:p>
            </p:txBody>
          </p:sp>
        </mc:Fallback>
      </mc:AlternateContent>
    </p:spTree>
    <p:extLst>
      <p:ext uri="{BB962C8B-B14F-4D97-AF65-F5344CB8AC3E}">
        <p14:creationId xmlns:p14="http://schemas.microsoft.com/office/powerpoint/2010/main" val="3151260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CA218-34AA-45BC-C27E-147552CD66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71A71E-F9BF-704B-8F70-61696A1975F0}"/>
              </a:ext>
            </a:extLst>
          </p:cNvPr>
          <p:cNvSpPr>
            <a:spLocks noGrp="1"/>
          </p:cNvSpPr>
          <p:nvPr>
            <p:ph type="title"/>
          </p:nvPr>
        </p:nvSpPr>
        <p:spPr>
          <a:xfrm>
            <a:off x="838200" y="469716"/>
            <a:ext cx="10515600" cy="1325563"/>
          </a:xfrm>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107E40DD-DCC9-51B3-E384-ED6F469E47B8}"/>
              </a:ext>
            </a:extLst>
          </p:cNvPr>
          <p:cNvSpPr txBox="1"/>
          <p:nvPr/>
        </p:nvSpPr>
        <p:spPr>
          <a:xfrm>
            <a:off x="420075" y="1690688"/>
            <a:ext cx="5056962" cy="523220"/>
          </a:xfrm>
          <a:prstGeom prst="rect">
            <a:avLst/>
          </a:prstGeom>
          <a:noFill/>
        </p:spPr>
        <p:txBody>
          <a:bodyPr wrap="none" rtlCol="0">
            <a:spAutoFit/>
          </a:bodyPr>
          <a:lstStyle/>
          <a:p>
            <a:r>
              <a:rPr lang="en-CA" sz="2800" dirty="0">
                <a:highlight>
                  <a:srgbClr val="00FFFF"/>
                </a:highlight>
              </a:rPr>
              <a:t>Process equation (basic concept):</a:t>
            </a:r>
          </a:p>
        </p:txBody>
      </p:sp>
      <p:pic>
        <p:nvPicPr>
          <p:cNvPr id="3" name="Picture 2">
            <a:extLst>
              <a:ext uri="{FF2B5EF4-FFF2-40B4-BE49-F238E27FC236}">
                <a16:creationId xmlns:a16="http://schemas.microsoft.com/office/drawing/2014/main" id="{E91F2BD5-FB2F-E738-88B1-190CB9A38A5B}"/>
              </a:ext>
            </a:extLst>
          </p:cNvPr>
          <p:cNvPicPr>
            <a:picLocks noChangeAspect="1"/>
          </p:cNvPicPr>
          <p:nvPr/>
        </p:nvPicPr>
        <p:blipFill>
          <a:blip r:embed="rId3"/>
          <a:stretch>
            <a:fillRect/>
          </a:stretch>
        </p:blipFill>
        <p:spPr>
          <a:xfrm>
            <a:off x="-317398" y="5773576"/>
            <a:ext cx="5053877" cy="1836000"/>
          </a:xfrm>
          <a:prstGeom prst="rect">
            <a:avLst/>
          </a:prstGeom>
        </p:spPr>
      </p:pic>
      <p:cxnSp>
        <p:nvCxnSpPr>
          <p:cNvPr id="9" name="Straight Connector 8">
            <a:extLst>
              <a:ext uri="{FF2B5EF4-FFF2-40B4-BE49-F238E27FC236}">
                <a16:creationId xmlns:a16="http://schemas.microsoft.com/office/drawing/2014/main" id="{77D9523E-A52D-05FA-AEE1-37C77A5C3F54}"/>
              </a:ext>
            </a:extLst>
          </p:cNvPr>
          <p:cNvCxnSpPr>
            <a:cxnSpLocks/>
          </p:cNvCxnSpPr>
          <p:nvPr/>
        </p:nvCxnSpPr>
        <p:spPr>
          <a:xfrm flipV="1">
            <a:off x="657473" y="3073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A1A1CA-B100-650A-5F77-F64E632971F3}"/>
              </a:ext>
            </a:extLst>
          </p:cNvPr>
          <p:cNvCxnSpPr>
            <a:cxnSpLocks/>
          </p:cNvCxnSpPr>
          <p:nvPr/>
        </p:nvCxnSpPr>
        <p:spPr>
          <a:xfrm flipV="1">
            <a:off x="1989473" y="2677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C3FE26A-7B3E-CE99-E561-04837BFE7278}"/>
              </a:ext>
            </a:extLst>
          </p:cNvPr>
          <p:cNvCxnSpPr>
            <a:cxnSpLocks/>
          </p:cNvCxnSpPr>
          <p:nvPr/>
        </p:nvCxnSpPr>
        <p:spPr>
          <a:xfrm>
            <a:off x="657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D3D4208-8E76-EED6-A82A-2D390CE53016}"/>
              </a:ext>
            </a:extLst>
          </p:cNvPr>
          <p:cNvCxnSpPr>
            <a:cxnSpLocks/>
          </p:cNvCxnSpPr>
          <p:nvPr/>
        </p:nvCxnSpPr>
        <p:spPr>
          <a:xfrm>
            <a:off x="1989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4AB425C-E0B3-434D-8247-6863CA4A3C2A}"/>
              </a:ext>
            </a:extLst>
          </p:cNvPr>
          <p:cNvCxnSpPr>
            <a:cxnSpLocks/>
          </p:cNvCxnSpPr>
          <p:nvPr/>
        </p:nvCxnSpPr>
        <p:spPr>
          <a:xfrm flipV="1">
            <a:off x="665495" y="3073712"/>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D5AD456-DA46-F4E7-1006-3522A2F75C44}"/>
              </a:ext>
            </a:extLst>
          </p:cNvPr>
          <p:cNvCxnSpPr>
            <a:cxnSpLocks/>
          </p:cNvCxnSpPr>
          <p:nvPr/>
        </p:nvCxnSpPr>
        <p:spPr>
          <a:xfrm flipV="1">
            <a:off x="665495" y="2648600"/>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88689FC-7D49-6050-3367-8D1BF36E2146}"/>
              </a:ext>
            </a:extLst>
          </p:cNvPr>
          <p:cNvSpPr>
            <a:spLocks noChangeAspect="1"/>
          </p:cNvSpPr>
          <p:nvPr/>
        </p:nvSpPr>
        <p:spPr>
          <a:xfrm>
            <a:off x="2149893" y="2935704"/>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42EEE3A-DCA3-B696-011E-A234563BFD78}"/>
              </a:ext>
            </a:extLst>
          </p:cNvPr>
          <p:cNvSpPr>
            <a:spLocks noChangeAspect="1"/>
          </p:cNvSpPr>
          <p:nvPr/>
        </p:nvSpPr>
        <p:spPr>
          <a:xfrm>
            <a:off x="2350419" y="2879558"/>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9FC4584-33F8-9592-B2BE-7E8991DC2540}"/>
              </a:ext>
            </a:extLst>
          </p:cNvPr>
          <p:cNvSpPr>
            <a:spLocks noChangeAspect="1"/>
          </p:cNvSpPr>
          <p:nvPr/>
        </p:nvSpPr>
        <p:spPr>
          <a:xfrm>
            <a:off x="2960016" y="2703096"/>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9CCA7902-EE6A-E3A7-FD24-003C86A60C59}"/>
              </a:ext>
            </a:extLst>
          </p:cNvPr>
          <p:cNvCxnSpPr/>
          <p:nvPr/>
        </p:nvCxnSpPr>
        <p:spPr>
          <a:xfrm flipV="1">
            <a:off x="2214061" y="2998998"/>
            <a:ext cx="0" cy="46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D826084-C101-DEFF-8158-8E5F252CBCAE}"/>
              </a:ext>
            </a:extLst>
          </p:cNvPr>
          <p:cNvCxnSpPr/>
          <p:nvPr/>
        </p:nvCxnSpPr>
        <p:spPr>
          <a:xfrm flipV="1">
            <a:off x="2414587" y="2958894"/>
            <a:ext cx="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186F783-0BE8-C76F-A677-DC81A23987AA}"/>
              </a:ext>
            </a:extLst>
          </p:cNvPr>
          <p:cNvCxnSpPr/>
          <p:nvPr/>
        </p:nvCxnSpPr>
        <p:spPr>
          <a:xfrm flipV="1">
            <a:off x="3032016" y="2835178"/>
            <a:ext cx="0" cy="61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73237A2-485A-4BD9-AE40-17AE4A4E3BB0}"/>
              </a:ext>
            </a:extLst>
          </p:cNvPr>
          <p:cNvSpPr txBox="1"/>
          <p:nvPr/>
        </p:nvSpPr>
        <p:spPr>
          <a:xfrm>
            <a:off x="3783390" y="2171389"/>
            <a:ext cx="2510367" cy="523220"/>
          </a:xfrm>
          <a:prstGeom prst="rect">
            <a:avLst/>
          </a:prstGeom>
          <a:noFill/>
        </p:spPr>
        <p:txBody>
          <a:bodyPr wrap="none" rtlCol="0">
            <a:spAutoFit/>
          </a:bodyPr>
          <a:lstStyle/>
          <a:p>
            <a:r>
              <a:rPr lang="en-CA" sz="2800" dirty="0"/>
              <a:t>Velocity (speed)</a:t>
            </a:r>
          </a:p>
        </p:txBody>
      </p:sp>
      <p:sp>
        <p:nvSpPr>
          <p:cNvPr id="44" name="TextBox 43">
            <a:extLst>
              <a:ext uri="{FF2B5EF4-FFF2-40B4-BE49-F238E27FC236}">
                <a16:creationId xmlns:a16="http://schemas.microsoft.com/office/drawing/2014/main" id="{3AA23FB6-5AA7-873D-A48E-6DAE56544E9D}"/>
              </a:ext>
            </a:extLst>
          </p:cNvPr>
          <p:cNvSpPr txBox="1"/>
          <p:nvPr/>
        </p:nvSpPr>
        <p:spPr>
          <a:xfrm>
            <a:off x="3799897" y="3413237"/>
            <a:ext cx="1422312" cy="523220"/>
          </a:xfrm>
          <a:prstGeom prst="rect">
            <a:avLst/>
          </a:prstGeom>
          <a:noFill/>
        </p:spPr>
        <p:txBody>
          <a:bodyPr wrap="none" rtlCol="0">
            <a:spAutoFit/>
          </a:bodyPr>
          <a:lstStyle/>
          <a:p>
            <a:r>
              <a:rPr lang="en-CA" sz="2800" dirty="0"/>
              <a:t>Location</a:t>
            </a: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823890C5-FC45-0AA7-63B6-A4B8F53464BE}"/>
                  </a:ext>
                </a:extLst>
              </p:cNvPr>
              <p:cNvSpPr txBox="1"/>
              <p:nvPr/>
            </p:nvSpPr>
            <p:spPr>
              <a:xfrm>
                <a:off x="3795197" y="3383248"/>
                <a:ext cx="5431552" cy="1590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nary>
                        <m:naryPr>
                          <m:limLoc m:val="undOvr"/>
                          <m:ctrlPr>
                            <a:rPr lang="en-CA" sz="3200" b="0" i="1" smtClean="0">
                              <a:latin typeface="Cambria Math" panose="02040503050406030204" pitchFamily="18" charset="0"/>
                            </a:rPr>
                          </m:ctrlPr>
                        </m:naryPr>
                        <m:sub>
                          <m:r>
                            <m:rPr>
                              <m:brk m:alnAt="24"/>
                            </m:rPr>
                            <a:rPr lang="en-CA" sz="3200" b="0" i="1" smtClean="0">
                              <a:latin typeface="Cambria Math" panose="02040503050406030204" pitchFamily="18" charset="0"/>
                            </a:rPr>
                            <m:t>𝑡</m:t>
                          </m:r>
                        </m:sub>
                        <m:sup>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sup>
                        <m:e>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𝑢</m:t>
                              </m:r>
                            </m:e>
                          </m:d>
                          <m:r>
                            <m:rPr>
                              <m:sty m:val="p"/>
                            </m:rPr>
                            <a:rPr lang="en-CA" sz="3200" b="0" i="0" smtClean="0">
                              <a:latin typeface="Cambria Math" panose="02040503050406030204" pitchFamily="18" charset="0"/>
                            </a:rPr>
                            <m:t>d</m:t>
                          </m:r>
                          <m:r>
                            <a:rPr lang="en-CA" sz="3200" b="0" i="1" smtClean="0">
                              <a:latin typeface="Cambria Math" panose="02040503050406030204" pitchFamily="18" charset="0"/>
                            </a:rPr>
                            <m:t>𝑢</m:t>
                          </m:r>
                        </m:e>
                      </m:nary>
                    </m:oMath>
                  </m:oMathPara>
                </a14:m>
                <a:endParaRPr lang="en-US" sz="3200" dirty="0"/>
              </a:p>
            </p:txBody>
          </p:sp>
        </mc:Choice>
        <mc:Fallback>
          <p:sp>
            <p:nvSpPr>
              <p:cNvPr id="45" name="TextBox 44">
                <a:extLst>
                  <a:ext uri="{FF2B5EF4-FFF2-40B4-BE49-F238E27FC236}">
                    <a16:creationId xmlns:a16="http://schemas.microsoft.com/office/drawing/2014/main" id="{823890C5-FC45-0AA7-63B6-A4B8F53464BE}"/>
                  </a:ext>
                </a:extLst>
              </p:cNvPr>
              <p:cNvSpPr txBox="1">
                <a:spLocks noRot="1" noChangeAspect="1" noMove="1" noResize="1" noEditPoints="1" noAdjustHandles="1" noChangeArrowheads="1" noChangeShapeType="1" noTextEdit="1"/>
              </p:cNvSpPr>
              <p:nvPr/>
            </p:nvSpPr>
            <p:spPr>
              <a:xfrm>
                <a:off x="3795197" y="3383248"/>
                <a:ext cx="5431552" cy="1590179"/>
              </a:xfrm>
              <a:prstGeom prst="rect">
                <a:avLst/>
              </a:prstGeom>
              <a:blipFill>
                <a:blip r:embed="rId4"/>
                <a:stretch>
                  <a:fillRect t="-111111" b="-17381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18473226-EE66-2559-E4DB-D7694DE26BF1}"/>
                  </a:ext>
                </a:extLst>
              </p:cNvPr>
              <p:cNvSpPr txBox="1"/>
              <p:nvPr/>
            </p:nvSpPr>
            <p:spPr>
              <a:xfrm>
                <a:off x="3707640" y="2709221"/>
                <a:ext cx="5431545" cy="607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𝑒</m:t>
                          </m:r>
                        </m:e>
                        <m:sup>
                          <m:r>
                            <a:rPr lang="en-CA" sz="3200" b="0" i="1" smtClean="0">
                              <a:latin typeface="Cambria Math" panose="02040503050406030204" pitchFamily="18" charset="0"/>
                            </a:rPr>
                            <m:t>−</m:t>
                          </m:r>
                          <m:r>
                            <a:rPr lang="en-CA" sz="3200" b="1" i="1" smtClean="0">
                              <a:solidFill>
                                <a:srgbClr val="7030A0"/>
                              </a:solidFill>
                              <a:latin typeface="Cambria Math" panose="02040503050406030204" pitchFamily="18" charset="0"/>
                            </a:rPr>
                            <m:t>𝜷</m:t>
                          </m:r>
                          <m:r>
                            <m:rPr>
                              <m:sty m:val="p"/>
                            </m:rPr>
                            <a:rPr lang="en-CA" sz="3200" smtClean="0">
                              <a:latin typeface="Cambria Math" panose="02040503050406030204" pitchFamily="18" charset="0"/>
                            </a:rPr>
                            <m:t>Δ</m:t>
                          </m:r>
                        </m:sup>
                      </m:sSup>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𝜁</m:t>
                      </m:r>
                      <m:d>
                        <m:dPr>
                          <m:ctrlPr>
                            <a:rPr lang="en-CA" sz="3200" b="0" i="1" smtClean="0">
                              <a:latin typeface="Cambria Math" panose="02040503050406030204" pitchFamily="18" charset="0"/>
                              <a:ea typeface="Cambria Math" panose="02040503050406030204" pitchFamily="18" charset="0"/>
                            </a:rPr>
                          </m:ctrlPr>
                        </m:dPr>
                        <m:e>
                          <m:r>
                            <m:rPr>
                              <m:sty m:val="p"/>
                            </m:rPr>
                            <a:rPr lang="en-CA" sz="3200" b="0" i="0" smtClean="0">
                              <a:latin typeface="Cambria Math" panose="02040503050406030204" pitchFamily="18" charset="0"/>
                              <a:ea typeface="Cambria Math" panose="02040503050406030204" pitchFamily="18" charset="0"/>
                            </a:rPr>
                            <m:t>Δ</m:t>
                          </m:r>
                        </m:e>
                      </m:d>
                      <m:r>
                        <a:rPr lang="en-CA"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p:sp>
            <p:nvSpPr>
              <p:cNvPr id="33" name="TextBox 32">
                <a:extLst>
                  <a:ext uri="{FF2B5EF4-FFF2-40B4-BE49-F238E27FC236}">
                    <a16:creationId xmlns:a16="http://schemas.microsoft.com/office/drawing/2014/main" id="{18473226-EE66-2559-E4DB-D7694DE26BF1}"/>
                  </a:ext>
                </a:extLst>
              </p:cNvPr>
              <p:cNvSpPr txBox="1">
                <a:spLocks noRot="1" noChangeAspect="1" noMove="1" noResize="1" noEditPoints="1" noAdjustHandles="1" noChangeArrowheads="1" noChangeShapeType="1" noTextEdit="1"/>
              </p:cNvSpPr>
              <p:nvPr/>
            </p:nvSpPr>
            <p:spPr>
              <a:xfrm>
                <a:off x="3707640" y="2709221"/>
                <a:ext cx="5431545" cy="607923"/>
              </a:xfrm>
              <a:prstGeom prst="rect">
                <a:avLst/>
              </a:prstGeom>
              <a:blipFill>
                <a:blip r:embed="rId5"/>
                <a:stretch>
                  <a:fillRect b="-1836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95A44AF-F86F-3077-F4C0-5F3B7D5C1575}"/>
              </a:ext>
            </a:extLst>
          </p:cNvPr>
          <p:cNvSpPr txBox="1"/>
          <p:nvPr/>
        </p:nvSpPr>
        <p:spPr>
          <a:xfrm>
            <a:off x="503535" y="4586712"/>
            <a:ext cx="3723905" cy="523220"/>
          </a:xfrm>
          <a:prstGeom prst="rect">
            <a:avLst/>
          </a:prstGeom>
          <a:noFill/>
        </p:spPr>
        <p:txBody>
          <a:bodyPr wrap="none" rtlCol="0">
            <a:spAutoFit/>
          </a:bodyPr>
          <a:lstStyle/>
          <a:p>
            <a:r>
              <a:rPr lang="en-CA" sz="2800" dirty="0">
                <a:highlight>
                  <a:srgbClr val="E370D5"/>
                </a:highlight>
              </a:rPr>
              <a:t>Measurement equation:</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11177E8-5345-9326-932F-BD00FFA5B616}"/>
                  </a:ext>
                </a:extLst>
              </p:cNvPr>
              <p:cNvSpPr txBox="1"/>
              <p:nvPr/>
            </p:nvSpPr>
            <p:spPr>
              <a:xfrm>
                <a:off x="1323472" y="5267739"/>
                <a:ext cx="844499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0,</m:t>
                          </m:r>
                          <m:sSubSup>
                            <m:sSubSupPr>
                              <m:ctrlPr>
                                <a:rPr lang="en-CA" sz="3200" b="0" i="1" smtClean="0">
                                  <a:latin typeface="Cambria Math" panose="02040503050406030204" pitchFamily="18" charset="0"/>
                                </a:rPr>
                              </m:ctrlPr>
                            </m:sSubSupPr>
                            <m:e>
                              <m:r>
                                <a:rPr lang="en-CA" sz="3200" b="0" i="1" smtClean="0">
                                  <a:latin typeface="Cambria Math" panose="02040503050406030204" pitchFamily="18" charset="0"/>
                                </a:rPr>
                                <m:t>𝜎</m:t>
                              </m:r>
                            </m:e>
                            <m:sub>
                              <m:r>
                                <a:rPr lang="en-CA" sz="3200" b="0" i="1" smtClean="0">
                                  <a:latin typeface="Cambria Math" panose="02040503050406030204" pitchFamily="18" charset="0"/>
                                </a:rPr>
                                <m:t>𝑚</m:t>
                              </m:r>
                            </m:sub>
                            <m:sup>
                              <m:r>
                                <a:rPr lang="en-CA" sz="3200" b="0" i="1" smtClean="0">
                                  <a:latin typeface="Cambria Math" panose="02040503050406030204" pitchFamily="18" charset="0"/>
                                </a:rPr>
                                <m:t>2</m:t>
                              </m:r>
                            </m:sup>
                          </m:sSubSup>
                        </m:e>
                      </m:d>
                    </m:oMath>
                  </m:oMathPara>
                </a14:m>
                <a:endParaRPr lang="en-US" sz="3200" dirty="0"/>
              </a:p>
            </p:txBody>
          </p:sp>
        </mc:Choice>
        <mc:Fallback>
          <p:sp>
            <p:nvSpPr>
              <p:cNvPr id="14" name="TextBox 13">
                <a:extLst>
                  <a:ext uri="{FF2B5EF4-FFF2-40B4-BE49-F238E27FC236}">
                    <a16:creationId xmlns:a16="http://schemas.microsoft.com/office/drawing/2014/main" id="{411177E8-5345-9326-932F-BD00FFA5B616}"/>
                  </a:ext>
                </a:extLst>
              </p:cNvPr>
              <p:cNvSpPr txBox="1">
                <a:spLocks noRot="1" noChangeAspect="1" noMove="1" noResize="1" noEditPoints="1" noAdjustHandles="1" noChangeArrowheads="1" noChangeShapeType="1" noTextEdit="1"/>
              </p:cNvSpPr>
              <p:nvPr/>
            </p:nvSpPr>
            <p:spPr>
              <a:xfrm>
                <a:off x="1323472" y="5267739"/>
                <a:ext cx="8444995" cy="584775"/>
              </a:xfrm>
              <a:prstGeom prst="rect">
                <a:avLst/>
              </a:prstGeom>
              <a:blipFill>
                <a:blip r:embed="rId6"/>
                <a:stretch>
                  <a:fillRect b="-234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E8411870-E424-07FD-861F-69E23BF20315}"/>
                  </a:ext>
                </a:extLst>
              </p:cNvPr>
              <p:cNvSpPr txBox="1"/>
              <p:nvPr/>
            </p:nvSpPr>
            <p:spPr>
              <a:xfrm>
                <a:off x="8923883" y="2640032"/>
                <a:ext cx="3381375" cy="8076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000" i="1" smtClean="0">
                          <a:latin typeface="Cambria Math" panose="02040503050406030204" pitchFamily="18" charset="0"/>
                          <a:ea typeface="Cambria Math" panose="02040503050406030204" pitchFamily="18" charset="0"/>
                        </a:rPr>
                        <m:t>𝜁</m:t>
                      </m:r>
                      <m:d>
                        <m:dPr>
                          <m:ctrlPr>
                            <a:rPr lang="en-CA" sz="2000" i="1" smtClean="0">
                              <a:latin typeface="Cambria Math" panose="02040503050406030204" pitchFamily="18" charset="0"/>
                              <a:ea typeface="Cambria Math" panose="02040503050406030204" pitchFamily="18" charset="0"/>
                            </a:rPr>
                          </m:ctrlPr>
                        </m:dPr>
                        <m:e>
                          <m:r>
                            <m:rPr>
                              <m:sty m:val="p"/>
                            </m:rPr>
                            <a:rPr lang="en-CA" sz="2000">
                              <a:latin typeface="Cambria Math" panose="02040503050406030204" pitchFamily="18" charset="0"/>
                              <a:ea typeface="Cambria Math" panose="02040503050406030204" pitchFamily="18" charset="0"/>
                            </a:rPr>
                            <m:t>Δ</m:t>
                          </m:r>
                        </m:e>
                      </m:d>
                      <m:r>
                        <a:rPr lang="en-CA" sz="2000" b="0" i="1" smtClean="0">
                          <a:latin typeface="Cambria Math" panose="02040503050406030204" pitchFamily="18" charset="0"/>
                          <a:ea typeface="Cambria Math" panose="02040503050406030204" pitchFamily="18" charset="0"/>
                        </a:rPr>
                        <m:t>∼</m:t>
                      </m:r>
                      <m:r>
                        <m:rPr>
                          <m:sty m:val="p"/>
                        </m:rPr>
                        <a:rPr lang="en-CA" sz="2000" b="0" i="0" smtClean="0">
                          <a:latin typeface="Cambria Math" panose="02040503050406030204" pitchFamily="18" charset="0"/>
                        </a:rPr>
                        <m:t>N</m:t>
                      </m:r>
                      <m:d>
                        <m:dPr>
                          <m:ctrlPr>
                            <a:rPr lang="en-CA" sz="2000" b="0" i="1" smtClean="0">
                              <a:latin typeface="Cambria Math" panose="02040503050406030204" pitchFamily="18" charset="0"/>
                            </a:rPr>
                          </m:ctrlPr>
                        </m:dPr>
                        <m:e>
                          <m:r>
                            <a:rPr lang="en-CA" sz="2000" i="1">
                              <a:latin typeface="Cambria Math" panose="02040503050406030204" pitchFamily="18" charset="0"/>
                            </a:rPr>
                            <m:t>0,</m:t>
                          </m:r>
                          <m:f>
                            <m:fPr>
                              <m:ctrlPr>
                                <a:rPr lang="en-CA" sz="2000" i="1">
                                  <a:latin typeface="Cambria Math" panose="02040503050406030204" pitchFamily="18" charset="0"/>
                                </a:rPr>
                              </m:ctrlPr>
                            </m:fPr>
                            <m:num>
                              <m:sSup>
                                <m:sSupPr>
                                  <m:ctrlPr>
                                    <a:rPr lang="en-CA" sz="2000" i="1">
                                      <a:latin typeface="Cambria Math" panose="02040503050406030204" pitchFamily="18" charset="0"/>
                                    </a:rPr>
                                  </m:ctrlPr>
                                </m:sSupPr>
                                <m:e>
                                  <m:r>
                                    <a:rPr lang="en-CA" sz="2000" b="1" i="1" smtClean="0">
                                      <a:solidFill>
                                        <a:srgbClr val="7030A0"/>
                                      </a:solidFill>
                                      <a:latin typeface="Cambria Math" panose="02040503050406030204" pitchFamily="18" charset="0"/>
                                    </a:rPr>
                                    <m:t>𝝈</m:t>
                                  </m:r>
                                </m:e>
                                <m:sup>
                                  <m:r>
                                    <a:rPr lang="en-CA" sz="2000" i="1">
                                      <a:latin typeface="Cambria Math" panose="02040503050406030204" pitchFamily="18" charset="0"/>
                                    </a:rPr>
                                    <m:t>2</m:t>
                                  </m:r>
                                </m:sup>
                              </m:sSup>
                              <m:d>
                                <m:dPr>
                                  <m:begChr m:val="["/>
                                  <m:endChr m:val="]"/>
                                  <m:ctrlPr>
                                    <a:rPr lang="en-CA" sz="2000" i="1">
                                      <a:latin typeface="Cambria Math" panose="02040503050406030204" pitchFamily="18" charset="0"/>
                                    </a:rPr>
                                  </m:ctrlPr>
                                </m:dPr>
                                <m:e>
                                  <m:r>
                                    <a:rPr lang="en-CA" sz="2000" i="1">
                                      <a:latin typeface="Cambria Math" panose="02040503050406030204" pitchFamily="18" charset="0"/>
                                    </a:rPr>
                                    <m:t>1−</m:t>
                                  </m:r>
                                  <m:sSup>
                                    <m:sSupPr>
                                      <m:ctrlPr>
                                        <a:rPr lang="en-CA" sz="2000" i="1">
                                          <a:latin typeface="Cambria Math" panose="02040503050406030204" pitchFamily="18" charset="0"/>
                                        </a:rPr>
                                      </m:ctrlPr>
                                    </m:sSupPr>
                                    <m:e>
                                      <m:r>
                                        <a:rPr lang="en-CA" sz="2000" i="1">
                                          <a:latin typeface="Cambria Math" panose="02040503050406030204" pitchFamily="18" charset="0"/>
                                        </a:rPr>
                                        <m:t>𝑒</m:t>
                                      </m:r>
                                    </m:e>
                                    <m:sup>
                                      <m:r>
                                        <a:rPr lang="en-CA" sz="2000" i="1">
                                          <a:latin typeface="Cambria Math" panose="02040503050406030204" pitchFamily="18" charset="0"/>
                                        </a:rPr>
                                        <m:t>−2</m:t>
                                      </m:r>
                                      <m:r>
                                        <a:rPr lang="en-CA" sz="2000" b="1" i="1" smtClean="0">
                                          <a:solidFill>
                                            <a:srgbClr val="7030A0"/>
                                          </a:solidFill>
                                          <a:latin typeface="Cambria Math" panose="02040503050406030204" pitchFamily="18" charset="0"/>
                                        </a:rPr>
                                        <m:t>𝜷</m:t>
                                      </m:r>
                                      <m:r>
                                        <m:rPr>
                                          <m:sty m:val="p"/>
                                        </m:rPr>
                                        <a:rPr lang="en-CA" sz="2000">
                                          <a:latin typeface="Cambria Math" panose="02040503050406030204" pitchFamily="18" charset="0"/>
                                        </a:rPr>
                                        <m:t>Δ</m:t>
                                      </m:r>
                                    </m:sup>
                                  </m:sSup>
                                </m:e>
                              </m:d>
                            </m:num>
                            <m:den>
                              <m:r>
                                <a:rPr lang="en-CA" sz="2000" i="1">
                                  <a:latin typeface="Cambria Math" panose="02040503050406030204" pitchFamily="18" charset="0"/>
                                </a:rPr>
                                <m:t>2</m:t>
                              </m:r>
                              <m:r>
                                <a:rPr lang="en-CA" sz="2000" b="1" i="1" smtClean="0">
                                  <a:solidFill>
                                    <a:srgbClr val="7030A0"/>
                                  </a:solidFill>
                                  <a:latin typeface="Cambria Math" panose="02040503050406030204" pitchFamily="18" charset="0"/>
                                </a:rPr>
                                <m:t>𝜷</m:t>
                              </m:r>
                            </m:den>
                          </m:f>
                        </m:e>
                      </m:d>
                    </m:oMath>
                  </m:oMathPara>
                </a14:m>
                <a:endParaRPr lang="en-US" sz="2000" dirty="0"/>
              </a:p>
            </p:txBody>
          </p:sp>
        </mc:Choice>
        <mc:Fallback>
          <p:sp>
            <p:nvSpPr>
              <p:cNvPr id="15" name="TextBox 14">
                <a:extLst>
                  <a:ext uri="{FF2B5EF4-FFF2-40B4-BE49-F238E27FC236}">
                    <a16:creationId xmlns:a16="http://schemas.microsoft.com/office/drawing/2014/main" id="{E8411870-E424-07FD-861F-69E23BF20315}"/>
                  </a:ext>
                </a:extLst>
              </p:cNvPr>
              <p:cNvSpPr txBox="1">
                <a:spLocks noRot="1" noChangeAspect="1" noMove="1" noResize="1" noEditPoints="1" noAdjustHandles="1" noChangeArrowheads="1" noChangeShapeType="1" noTextEdit="1"/>
              </p:cNvSpPr>
              <p:nvPr/>
            </p:nvSpPr>
            <p:spPr>
              <a:xfrm>
                <a:off x="8923883" y="2640032"/>
                <a:ext cx="3381375" cy="807657"/>
              </a:xfrm>
              <a:prstGeom prst="rect">
                <a:avLst/>
              </a:prstGeom>
              <a:blipFill>
                <a:blip r:embed="rId7"/>
                <a:stretch>
                  <a:fillRect b="-4615"/>
                </a:stretch>
              </a:blipFill>
            </p:spPr>
            <p:txBody>
              <a:bodyPr/>
              <a:lstStyle/>
              <a:p>
                <a:r>
                  <a:rPr lang="en-US">
                    <a:noFill/>
                  </a:rPr>
                  <a:t> </a:t>
                </a:r>
              </a:p>
            </p:txBody>
          </p:sp>
        </mc:Fallback>
      </mc:AlternateContent>
    </p:spTree>
    <p:extLst>
      <p:ext uri="{BB962C8B-B14F-4D97-AF65-F5344CB8AC3E}">
        <p14:creationId xmlns:p14="http://schemas.microsoft.com/office/powerpoint/2010/main" val="212286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4855E-EAB7-6636-1B59-477F2DE0EB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609F2C-0C3C-C169-AAD3-6CE5AE313B55}"/>
              </a:ext>
            </a:extLst>
          </p:cNvPr>
          <p:cNvSpPr>
            <a:spLocks noGrp="1"/>
          </p:cNvSpPr>
          <p:nvPr>
            <p:ph type="title"/>
          </p:nvPr>
        </p:nvSpPr>
        <p:spPr>
          <a:xfrm>
            <a:off x="838200" y="469716"/>
            <a:ext cx="10515600" cy="1325563"/>
          </a:xfrm>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73D5B72F-AFB6-9EB6-5821-84AF66A0B8E7}"/>
              </a:ext>
            </a:extLst>
          </p:cNvPr>
          <p:cNvSpPr txBox="1"/>
          <p:nvPr/>
        </p:nvSpPr>
        <p:spPr>
          <a:xfrm>
            <a:off x="420075" y="1690688"/>
            <a:ext cx="5056962" cy="523220"/>
          </a:xfrm>
          <a:prstGeom prst="rect">
            <a:avLst/>
          </a:prstGeom>
          <a:noFill/>
        </p:spPr>
        <p:txBody>
          <a:bodyPr wrap="none" rtlCol="0">
            <a:spAutoFit/>
          </a:bodyPr>
          <a:lstStyle/>
          <a:p>
            <a:r>
              <a:rPr lang="en-CA" sz="2800" dirty="0">
                <a:highlight>
                  <a:srgbClr val="00FFFF"/>
                </a:highlight>
              </a:rPr>
              <a:t>Process equation (basic concept):</a:t>
            </a:r>
          </a:p>
        </p:txBody>
      </p:sp>
      <p:pic>
        <p:nvPicPr>
          <p:cNvPr id="3" name="Picture 2">
            <a:extLst>
              <a:ext uri="{FF2B5EF4-FFF2-40B4-BE49-F238E27FC236}">
                <a16:creationId xmlns:a16="http://schemas.microsoft.com/office/drawing/2014/main" id="{340F8FC7-FEB2-A98A-B7DD-CF83BA57795E}"/>
              </a:ext>
            </a:extLst>
          </p:cNvPr>
          <p:cNvPicPr>
            <a:picLocks noChangeAspect="1"/>
          </p:cNvPicPr>
          <p:nvPr/>
        </p:nvPicPr>
        <p:blipFill>
          <a:blip r:embed="rId3"/>
          <a:stretch>
            <a:fillRect/>
          </a:stretch>
        </p:blipFill>
        <p:spPr>
          <a:xfrm>
            <a:off x="-317398" y="5773576"/>
            <a:ext cx="5053877" cy="1836000"/>
          </a:xfrm>
          <a:prstGeom prst="rect">
            <a:avLst/>
          </a:prstGeom>
        </p:spPr>
      </p:pic>
      <p:cxnSp>
        <p:nvCxnSpPr>
          <p:cNvPr id="9" name="Straight Connector 8">
            <a:extLst>
              <a:ext uri="{FF2B5EF4-FFF2-40B4-BE49-F238E27FC236}">
                <a16:creationId xmlns:a16="http://schemas.microsoft.com/office/drawing/2014/main" id="{019C30CD-D61A-69C2-0F77-CC9B274220FC}"/>
              </a:ext>
            </a:extLst>
          </p:cNvPr>
          <p:cNvCxnSpPr>
            <a:cxnSpLocks/>
          </p:cNvCxnSpPr>
          <p:nvPr/>
        </p:nvCxnSpPr>
        <p:spPr>
          <a:xfrm flipV="1">
            <a:off x="657473" y="3073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FDA5AAF-A7FE-14BD-B875-A7052C6063E2}"/>
              </a:ext>
            </a:extLst>
          </p:cNvPr>
          <p:cNvCxnSpPr>
            <a:cxnSpLocks/>
          </p:cNvCxnSpPr>
          <p:nvPr/>
        </p:nvCxnSpPr>
        <p:spPr>
          <a:xfrm flipV="1">
            <a:off x="1989473" y="2677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88BA471-1C11-BEB1-D531-FDDF563690F4}"/>
              </a:ext>
            </a:extLst>
          </p:cNvPr>
          <p:cNvCxnSpPr>
            <a:cxnSpLocks/>
          </p:cNvCxnSpPr>
          <p:nvPr/>
        </p:nvCxnSpPr>
        <p:spPr>
          <a:xfrm>
            <a:off x="657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9E9B5DD-E60A-8E2D-1327-085B9D584370}"/>
              </a:ext>
            </a:extLst>
          </p:cNvPr>
          <p:cNvCxnSpPr>
            <a:cxnSpLocks/>
          </p:cNvCxnSpPr>
          <p:nvPr/>
        </p:nvCxnSpPr>
        <p:spPr>
          <a:xfrm>
            <a:off x="1989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D844E28-5835-6CDE-BEBF-9B2AE5ADE2E5}"/>
              </a:ext>
            </a:extLst>
          </p:cNvPr>
          <p:cNvCxnSpPr>
            <a:cxnSpLocks/>
          </p:cNvCxnSpPr>
          <p:nvPr/>
        </p:nvCxnSpPr>
        <p:spPr>
          <a:xfrm flipV="1">
            <a:off x="665495" y="3073712"/>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7FC2D0A-EC73-07CE-37C6-7377B39FF211}"/>
              </a:ext>
            </a:extLst>
          </p:cNvPr>
          <p:cNvCxnSpPr>
            <a:cxnSpLocks/>
          </p:cNvCxnSpPr>
          <p:nvPr/>
        </p:nvCxnSpPr>
        <p:spPr>
          <a:xfrm flipV="1">
            <a:off x="665495" y="2648600"/>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A2EA2865-D9A8-13F0-FDC5-C6755554EA77}"/>
              </a:ext>
            </a:extLst>
          </p:cNvPr>
          <p:cNvSpPr>
            <a:spLocks noChangeAspect="1"/>
          </p:cNvSpPr>
          <p:nvPr/>
        </p:nvSpPr>
        <p:spPr>
          <a:xfrm>
            <a:off x="2149893" y="2935704"/>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7EC20EC-F5B3-C307-A1F6-C2786116A567}"/>
              </a:ext>
            </a:extLst>
          </p:cNvPr>
          <p:cNvSpPr>
            <a:spLocks noChangeAspect="1"/>
          </p:cNvSpPr>
          <p:nvPr/>
        </p:nvSpPr>
        <p:spPr>
          <a:xfrm>
            <a:off x="2350419" y="2879558"/>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E45586B-CBB8-BF1D-9140-C3D740950F56}"/>
              </a:ext>
            </a:extLst>
          </p:cNvPr>
          <p:cNvSpPr>
            <a:spLocks noChangeAspect="1"/>
          </p:cNvSpPr>
          <p:nvPr/>
        </p:nvSpPr>
        <p:spPr>
          <a:xfrm>
            <a:off x="2960016" y="2703096"/>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BE4D2632-A5DB-1D2C-FCC6-42092FB5276D}"/>
              </a:ext>
            </a:extLst>
          </p:cNvPr>
          <p:cNvCxnSpPr/>
          <p:nvPr/>
        </p:nvCxnSpPr>
        <p:spPr>
          <a:xfrm flipV="1">
            <a:off x="2214061" y="2998998"/>
            <a:ext cx="0" cy="46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FFD8A0F-C8F6-BB25-D91F-65A03BA7DFD9}"/>
              </a:ext>
            </a:extLst>
          </p:cNvPr>
          <p:cNvCxnSpPr/>
          <p:nvPr/>
        </p:nvCxnSpPr>
        <p:spPr>
          <a:xfrm flipV="1">
            <a:off x="2414587" y="2958894"/>
            <a:ext cx="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228E430-1AB7-05B8-EF7F-404778D49D83}"/>
              </a:ext>
            </a:extLst>
          </p:cNvPr>
          <p:cNvCxnSpPr/>
          <p:nvPr/>
        </p:nvCxnSpPr>
        <p:spPr>
          <a:xfrm flipV="1">
            <a:off x="3032016" y="2835178"/>
            <a:ext cx="0" cy="61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9E81C06-4B82-0B2E-DD0C-6ACCA1A189E7}"/>
              </a:ext>
            </a:extLst>
          </p:cNvPr>
          <p:cNvSpPr txBox="1"/>
          <p:nvPr/>
        </p:nvSpPr>
        <p:spPr>
          <a:xfrm>
            <a:off x="3783390" y="2171389"/>
            <a:ext cx="2510367" cy="523220"/>
          </a:xfrm>
          <a:prstGeom prst="rect">
            <a:avLst/>
          </a:prstGeom>
          <a:noFill/>
        </p:spPr>
        <p:txBody>
          <a:bodyPr wrap="none" rtlCol="0">
            <a:spAutoFit/>
          </a:bodyPr>
          <a:lstStyle/>
          <a:p>
            <a:r>
              <a:rPr lang="en-CA" sz="2800" dirty="0"/>
              <a:t>Velocity (speed)</a:t>
            </a:r>
          </a:p>
        </p:txBody>
      </p:sp>
      <p:sp>
        <p:nvSpPr>
          <p:cNvPr id="44" name="TextBox 43">
            <a:extLst>
              <a:ext uri="{FF2B5EF4-FFF2-40B4-BE49-F238E27FC236}">
                <a16:creationId xmlns:a16="http://schemas.microsoft.com/office/drawing/2014/main" id="{E5559237-2DFA-765F-7678-32B748E15742}"/>
              </a:ext>
            </a:extLst>
          </p:cNvPr>
          <p:cNvSpPr txBox="1"/>
          <p:nvPr/>
        </p:nvSpPr>
        <p:spPr>
          <a:xfrm>
            <a:off x="3799897" y="3413237"/>
            <a:ext cx="1422312" cy="523220"/>
          </a:xfrm>
          <a:prstGeom prst="rect">
            <a:avLst/>
          </a:prstGeom>
          <a:noFill/>
        </p:spPr>
        <p:txBody>
          <a:bodyPr wrap="none" rtlCol="0">
            <a:spAutoFit/>
          </a:bodyPr>
          <a:lstStyle/>
          <a:p>
            <a:r>
              <a:rPr lang="en-CA" sz="2800" dirty="0"/>
              <a:t>Location</a:t>
            </a: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694CFC8F-758B-A9E7-C023-49A0F93EBEF7}"/>
                  </a:ext>
                </a:extLst>
              </p:cNvPr>
              <p:cNvSpPr txBox="1"/>
              <p:nvPr/>
            </p:nvSpPr>
            <p:spPr>
              <a:xfrm>
                <a:off x="3795197" y="3383248"/>
                <a:ext cx="5431552" cy="1590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nary>
                        <m:naryPr>
                          <m:limLoc m:val="undOvr"/>
                          <m:ctrlPr>
                            <a:rPr lang="en-CA" sz="3200" b="0" i="1" smtClean="0">
                              <a:latin typeface="Cambria Math" panose="02040503050406030204" pitchFamily="18" charset="0"/>
                            </a:rPr>
                          </m:ctrlPr>
                        </m:naryPr>
                        <m:sub>
                          <m:r>
                            <m:rPr>
                              <m:brk m:alnAt="24"/>
                            </m:rPr>
                            <a:rPr lang="en-CA" sz="3200" b="0" i="1" smtClean="0">
                              <a:latin typeface="Cambria Math" panose="02040503050406030204" pitchFamily="18" charset="0"/>
                            </a:rPr>
                            <m:t>𝑡</m:t>
                          </m:r>
                        </m:sub>
                        <m:sup>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sup>
                        <m:e>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𝑢</m:t>
                              </m:r>
                            </m:e>
                          </m:d>
                          <m:r>
                            <m:rPr>
                              <m:sty m:val="p"/>
                            </m:rPr>
                            <a:rPr lang="en-CA" sz="3200" b="0" i="0" smtClean="0">
                              <a:latin typeface="Cambria Math" panose="02040503050406030204" pitchFamily="18" charset="0"/>
                            </a:rPr>
                            <m:t>d</m:t>
                          </m:r>
                          <m:r>
                            <a:rPr lang="en-CA" sz="3200" b="0" i="1" smtClean="0">
                              <a:latin typeface="Cambria Math" panose="02040503050406030204" pitchFamily="18" charset="0"/>
                            </a:rPr>
                            <m:t>𝑢</m:t>
                          </m:r>
                        </m:e>
                      </m:nary>
                    </m:oMath>
                  </m:oMathPara>
                </a14:m>
                <a:endParaRPr lang="en-US" sz="3200" dirty="0"/>
              </a:p>
            </p:txBody>
          </p:sp>
        </mc:Choice>
        <mc:Fallback>
          <p:sp>
            <p:nvSpPr>
              <p:cNvPr id="45" name="TextBox 44">
                <a:extLst>
                  <a:ext uri="{FF2B5EF4-FFF2-40B4-BE49-F238E27FC236}">
                    <a16:creationId xmlns:a16="http://schemas.microsoft.com/office/drawing/2014/main" id="{694CFC8F-758B-A9E7-C023-49A0F93EBEF7}"/>
                  </a:ext>
                </a:extLst>
              </p:cNvPr>
              <p:cNvSpPr txBox="1">
                <a:spLocks noRot="1" noChangeAspect="1" noMove="1" noResize="1" noEditPoints="1" noAdjustHandles="1" noChangeArrowheads="1" noChangeShapeType="1" noTextEdit="1"/>
              </p:cNvSpPr>
              <p:nvPr/>
            </p:nvSpPr>
            <p:spPr>
              <a:xfrm>
                <a:off x="3795197" y="3383248"/>
                <a:ext cx="5431552" cy="1590179"/>
              </a:xfrm>
              <a:prstGeom prst="rect">
                <a:avLst/>
              </a:prstGeom>
              <a:blipFill>
                <a:blip r:embed="rId4"/>
                <a:stretch>
                  <a:fillRect t="-111111" b="-17381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A62D7FA4-D223-1F4A-03EA-E09135802DC7}"/>
                  </a:ext>
                </a:extLst>
              </p:cNvPr>
              <p:cNvSpPr txBox="1"/>
              <p:nvPr/>
            </p:nvSpPr>
            <p:spPr>
              <a:xfrm>
                <a:off x="3707640" y="2709221"/>
                <a:ext cx="5431545" cy="607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solidFill>
                                <a:srgbClr val="FF0000"/>
                              </a:solidFill>
                              <a:latin typeface="Cambria Math" panose="02040503050406030204" pitchFamily="18" charset="0"/>
                            </a:rPr>
                            <m:t>Δ</m:t>
                          </m:r>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𝑒</m:t>
                          </m:r>
                        </m:e>
                        <m:sup>
                          <m:r>
                            <a:rPr lang="en-CA" sz="3200" b="0" i="1" smtClean="0">
                              <a:latin typeface="Cambria Math" panose="02040503050406030204" pitchFamily="18" charset="0"/>
                            </a:rPr>
                            <m:t>−</m:t>
                          </m:r>
                          <m:r>
                            <a:rPr lang="en-CA" sz="3200" b="1" i="1" smtClean="0">
                              <a:solidFill>
                                <a:srgbClr val="7030A0"/>
                              </a:solidFill>
                              <a:latin typeface="Cambria Math" panose="02040503050406030204" pitchFamily="18" charset="0"/>
                            </a:rPr>
                            <m:t>𝜷</m:t>
                          </m:r>
                          <m:r>
                            <m:rPr>
                              <m:sty m:val="p"/>
                            </m:rPr>
                            <a:rPr lang="en-CA" sz="3200" smtClean="0">
                              <a:solidFill>
                                <a:srgbClr val="FF0000"/>
                              </a:solidFill>
                              <a:latin typeface="Cambria Math" panose="02040503050406030204" pitchFamily="18" charset="0"/>
                            </a:rPr>
                            <m:t>Δ</m:t>
                          </m:r>
                        </m:sup>
                      </m:sSup>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𝜁</m:t>
                      </m:r>
                      <m:d>
                        <m:dPr>
                          <m:ctrlPr>
                            <a:rPr lang="en-CA" sz="3200" b="0" i="1" smtClean="0">
                              <a:latin typeface="Cambria Math" panose="02040503050406030204" pitchFamily="18" charset="0"/>
                              <a:ea typeface="Cambria Math" panose="02040503050406030204" pitchFamily="18" charset="0"/>
                            </a:rPr>
                          </m:ctrlPr>
                        </m:dPr>
                        <m:e>
                          <m:r>
                            <m:rPr>
                              <m:sty m:val="p"/>
                            </m:rPr>
                            <a:rPr lang="en-CA" sz="3200" b="0" i="0" smtClean="0">
                              <a:latin typeface="Cambria Math" panose="02040503050406030204" pitchFamily="18" charset="0"/>
                              <a:ea typeface="Cambria Math" panose="02040503050406030204" pitchFamily="18" charset="0"/>
                            </a:rPr>
                            <m:t>Δ</m:t>
                          </m:r>
                        </m:e>
                      </m:d>
                      <m:r>
                        <a:rPr lang="en-CA"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p:sp>
            <p:nvSpPr>
              <p:cNvPr id="33" name="TextBox 32">
                <a:extLst>
                  <a:ext uri="{FF2B5EF4-FFF2-40B4-BE49-F238E27FC236}">
                    <a16:creationId xmlns:a16="http://schemas.microsoft.com/office/drawing/2014/main" id="{A62D7FA4-D223-1F4A-03EA-E09135802DC7}"/>
                  </a:ext>
                </a:extLst>
              </p:cNvPr>
              <p:cNvSpPr txBox="1">
                <a:spLocks noRot="1" noChangeAspect="1" noMove="1" noResize="1" noEditPoints="1" noAdjustHandles="1" noChangeArrowheads="1" noChangeShapeType="1" noTextEdit="1"/>
              </p:cNvSpPr>
              <p:nvPr/>
            </p:nvSpPr>
            <p:spPr>
              <a:xfrm>
                <a:off x="3707640" y="2709221"/>
                <a:ext cx="5431545" cy="607923"/>
              </a:xfrm>
              <a:prstGeom prst="rect">
                <a:avLst/>
              </a:prstGeom>
              <a:blipFill>
                <a:blip r:embed="rId5"/>
                <a:stretch>
                  <a:fillRect b="-1836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2504FB3B-39FC-5704-6099-8B4039868080}"/>
              </a:ext>
            </a:extLst>
          </p:cNvPr>
          <p:cNvSpPr txBox="1"/>
          <p:nvPr/>
        </p:nvSpPr>
        <p:spPr>
          <a:xfrm>
            <a:off x="503535" y="4586712"/>
            <a:ext cx="3723905" cy="523220"/>
          </a:xfrm>
          <a:prstGeom prst="rect">
            <a:avLst/>
          </a:prstGeom>
          <a:noFill/>
        </p:spPr>
        <p:txBody>
          <a:bodyPr wrap="none" rtlCol="0">
            <a:spAutoFit/>
          </a:bodyPr>
          <a:lstStyle/>
          <a:p>
            <a:r>
              <a:rPr lang="en-CA" sz="2800" dirty="0">
                <a:highlight>
                  <a:srgbClr val="E370D5"/>
                </a:highlight>
              </a:rPr>
              <a:t>Measurement equation:</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215316F-A158-2158-9FAE-FDBA9F73C503}"/>
                  </a:ext>
                </a:extLst>
              </p:cNvPr>
              <p:cNvSpPr txBox="1"/>
              <p:nvPr/>
            </p:nvSpPr>
            <p:spPr>
              <a:xfrm>
                <a:off x="1323472" y="5267739"/>
                <a:ext cx="844499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0,</m:t>
                          </m:r>
                          <m:sSubSup>
                            <m:sSubSupPr>
                              <m:ctrlPr>
                                <a:rPr lang="en-CA" sz="3200" b="0" i="1" smtClean="0">
                                  <a:latin typeface="Cambria Math" panose="02040503050406030204" pitchFamily="18" charset="0"/>
                                </a:rPr>
                              </m:ctrlPr>
                            </m:sSubSupPr>
                            <m:e>
                              <m:r>
                                <a:rPr lang="en-CA" sz="3200" b="0" i="1" smtClean="0">
                                  <a:latin typeface="Cambria Math" panose="02040503050406030204" pitchFamily="18" charset="0"/>
                                </a:rPr>
                                <m:t>𝜎</m:t>
                              </m:r>
                            </m:e>
                            <m:sub>
                              <m:r>
                                <a:rPr lang="en-CA" sz="3200" b="0" i="1" smtClean="0">
                                  <a:latin typeface="Cambria Math" panose="02040503050406030204" pitchFamily="18" charset="0"/>
                                </a:rPr>
                                <m:t>𝑚</m:t>
                              </m:r>
                            </m:sub>
                            <m:sup>
                              <m:r>
                                <a:rPr lang="en-CA" sz="3200" b="0" i="1" smtClean="0">
                                  <a:latin typeface="Cambria Math" panose="02040503050406030204" pitchFamily="18" charset="0"/>
                                </a:rPr>
                                <m:t>2</m:t>
                              </m:r>
                            </m:sup>
                          </m:sSubSup>
                        </m:e>
                      </m:d>
                    </m:oMath>
                  </m:oMathPara>
                </a14:m>
                <a:endParaRPr lang="en-US" sz="3200" dirty="0"/>
              </a:p>
            </p:txBody>
          </p:sp>
        </mc:Choice>
        <mc:Fallback>
          <p:sp>
            <p:nvSpPr>
              <p:cNvPr id="14" name="TextBox 13">
                <a:extLst>
                  <a:ext uri="{FF2B5EF4-FFF2-40B4-BE49-F238E27FC236}">
                    <a16:creationId xmlns:a16="http://schemas.microsoft.com/office/drawing/2014/main" id="{7215316F-A158-2158-9FAE-FDBA9F73C503}"/>
                  </a:ext>
                </a:extLst>
              </p:cNvPr>
              <p:cNvSpPr txBox="1">
                <a:spLocks noRot="1" noChangeAspect="1" noMove="1" noResize="1" noEditPoints="1" noAdjustHandles="1" noChangeArrowheads="1" noChangeShapeType="1" noTextEdit="1"/>
              </p:cNvSpPr>
              <p:nvPr/>
            </p:nvSpPr>
            <p:spPr>
              <a:xfrm>
                <a:off x="1323472" y="5267739"/>
                <a:ext cx="8444995" cy="584775"/>
              </a:xfrm>
              <a:prstGeom prst="rect">
                <a:avLst/>
              </a:prstGeom>
              <a:blipFill>
                <a:blip r:embed="rId6"/>
                <a:stretch>
                  <a:fillRect b="-234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3A944CB-CEAB-E47D-EE1B-656C14EB54F3}"/>
                  </a:ext>
                </a:extLst>
              </p:cNvPr>
              <p:cNvSpPr txBox="1"/>
              <p:nvPr/>
            </p:nvSpPr>
            <p:spPr>
              <a:xfrm>
                <a:off x="8923883" y="2640032"/>
                <a:ext cx="3381375" cy="8076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000" i="1" smtClean="0">
                          <a:latin typeface="Cambria Math" panose="02040503050406030204" pitchFamily="18" charset="0"/>
                          <a:ea typeface="Cambria Math" panose="02040503050406030204" pitchFamily="18" charset="0"/>
                        </a:rPr>
                        <m:t>𝜁</m:t>
                      </m:r>
                      <m:d>
                        <m:dPr>
                          <m:ctrlPr>
                            <a:rPr lang="en-CA" sz="2000" i="1" smtClean="0">
                              <a:latin typeface="Cambria Math" panose="02040503050406030204" pitchFamily="18" charset="0"/>
                              <a:ea typeface="Cambria Math" panose="02040503050406030204" pitchFamily="18" charset="0"/>
                            </a:rPr>
                          </m:ctrlPr>
                        </m:dPr>
                        <m:e>
                          <m:r>
                            <m:rPr>
                              <m:sty m:val="p"/>
                            </m:rPr>
                            <a:rPr lang="en-CA" sz="2000" smtClean="0">
                              <a:latin typeface="Cambria Math" panose="02040503050406030204" pitchFamily="18" charset="0"/>
                              <a:ea typeface="Cambria Math" panose="02040503050406030204" pitchFamily="18" charset="0"/>
                            </a:rPr>
                            <m:t>Δ</m:t>
                          </m:r>
                        </m:e>
                      </m:d>
                      <m:r>
                        <a:rPr lang="en-CA" sz="2000" b="0" i="1" smtClean="0">
                          <a:latin typeface="Cambria Math" panose="02040503050406030204" pitchFamily="18" charset="0"/>
                          <a:ea typeface="Cambria Math" panose="02040503050406030204" pitchFamily="18" charset="0"/>
                        </a:rPr>
                        <m:t>∼</m:t>
                      </m:r>
                      <m:r>
                        <m:rPr>
                          <m:sty m:val="p"/>
                        </m:rPr>
                        <a:rPr lang="en-CA" sz="2000" b="0" i="0" smtClean="0">
                          <a:latin typeface="Cambria Math" panose="02040503050406030204" pitchFamily="18" charset="0"/>
                        </a:rPr>
                        <m:t>N</m:t>
                      </m:r>
                      <m:d>
                        <m:dPr>
                          <m:ctrlPr>
                            <a:rPr lang="en-CA" sz="2000" b="0" i="1" smtClean="0">
                              <a:latin typeface="Cambria Math" panose="02040503050406030204" pitchFamily="18" charset="0"/>
                            </a:rPr>
                          </m:ctrlPr>
                        </m:dPr>
                        <m:e>
                          <m:r>
                            <a:rPr lang="en-CA" sz="2000" i="1">
                              <a:latin typeface="Cambria Math" panose="02040503050406030204" pitchFamily="18" charset="0"/>
                            </a:rPr>
                            <m:t>0,</m:t>
                          </m:r>
                          <m:f>
                            <m:fPr>
                              <m:ctrlPr>
                                <a:rPr lang="en-CA" sz="2000" i="1">
                                  <a:latin typeface="Cambria Math" panose="02040503050406030204" pitchFamily="18" charset="0"/>
                                </a:rPr>
                              </m:ctrlPr>
                            </m:fPr>
                            <m:num>
                              <m:sSup>
                                <m:sSupPr>
                                  <m:ctrlPr>
                                    <a:rPr lang="en-CA" sz="2000" i="1">
                                      <a:latin typeface="Cambria Math" panose="02040503050406030204" pitchFamily="18" charset="0"/>
                                    </a:rPr>
                                  </m:ctrlPr>
                                </m:sSupPr>
                                <m:e>
                                  <m:r>
                                    <a:rPr lang="en-CA" sz="2000" b="1" i="1" smtClean="0">
                                      <a:solidFill>
                                        <a:srgbClr val="7030A0"/>
                                      </a:solidFill>
                                      <a:latin typeface="Cambria Math" panose="02040503050406030204" pitchFamily="18" charset="0"/>
                                    </a:rPr>
                                    <m:t>𝝈</m:t>
                                  </m:r>
                                </m:e>
                                <m:sup>
                                  <m:r>
                                    <a:rPr lang="en-CA" sz="2000" i="1">
                                      <a:latin typeface="Cambria Math" panose="02040503050406030204" pitchFamily="18" charset="0"/>
                                    </a:rPr>
                                    <m:t>2</m:t>
                                  </m:r>
                                </m:sup>
                              </m:sSup>
                              <m:d>
                                <m:dPr>
                                  <m:begChr m:val="["/>
                                  <m:endChr m:val="]"/>
                                  <m:ctrlPr>
                                    <a:rPr lang="en-CA" sz="2000" i="1">
                                      <a:latin typeface="Cambria Math" panose="02040503050406030204" pitchFamily="18" charset="0"/>
                                    </a:rPr>
                                  </m:ctrlPr>
                                </m:dPr>
                                <m:e>
                                  <m:r>
                                    <a:rPr lang="en-CA" sz="2000" i="1">
                                      <a:latin typeface="Cambria Math" panose="02040503050406030204" pitchFamily="18" charset="0"/>
                                    </a:rPr>
                                    <m:t>1−</m:t>
                                  </m:r>
                                  <m:sSup>
                                    <m:sSupPr>
                                      <m:ctrlPr>
                                        <a:rPr lang="en-CA" sz="2000" i="1">
                                          <a:latin typeface="Cambria Math" panose="02040503050406030204" pitchFamily="18" charset="0"/>
                                        </a:rPr>
                                      </m:ctrlPr>
                                    </m:sSupPr>
                                    <m:e>
                                      <m:r>
                                        <a:rPr lang="en-CA" sz="2000" i="1">
                                          <a:latin typeface="Cambria Math" panose="02040503050406030204" pitchFamily="18" charset="0"/>
                                        </a:rPr>
                                        <m:t>𝑒</m:t>
                                      </m:r>
                                    </m:e>
                                    <m:sup>
                                      <m:r>
                                        <a:rPr lang="en-CA" sz="2000" i="1">
                                          <a:latin typeface="Cambria Math" panose="02040503050406030204" pitchFamily="18" charset="0"/>
                                        </a:rPr>
                                        <m:t>−2</m:t>
                                      </m:r>
                                      <m:r>
                                        <a:rPr lang="en-CA" sz="2000" b="1" i="1" smtClean="0">
                                          <a:solidFill>
                                            <a:srgbClr val="7030A0"/>
                                          </a:solidFill>
                                          <a:latin typeface="Cambria Math" panose="02040503050406030204" pitchFamily="18" charset="0"/>
                                        </a:rPr>
                                        <m:t>𝜷</m:t>
                                      </m:r>
                                      <m:r>
                                        <m:rPr>
                                          <m:sty m:val="p"/>
                                        </m:rPr>
                                        <a:rPr lang="en-CA" sz="2000" smtClean="0">
                                          <a:latin typeface="Cambria Math" panose="02040503050406030204" pitchFamily="18" charset="0"/>
                                        </a:rPr>
                                        <m:t>Δ</m:t>
                                      </m:r>
                                    </m:sup>
                                  </m:sSup>
                                </m:e>
                              </m:d>
                            </m:num>
                            <m:den>
                              <m:r>
                                <a:rPr lang="en-CA" sz="2000" i="1">
                                  <a:latin typeface="Cambria Math" panose="02040503050406030204" pitchFamily="18" charset="0"/>
                                </a:rPr>
                                <m:t>2</m:t>
                              </m:r>
                              <m:r>
                                <a:rPr lang="en-CA" sz="2000" b="1" i="1" smtClean="0">
                                  <a:solidFill>
                                    <a:srgbClr val="7030A0"/>
                                  </a:solidFill>
                                  <a:latin typeface="Cambria Math" panose="02040503050406030204" pitchFamily="18" charset="0"/>
                                </a:rPr>
                                <m:t>𝜷</m:t>
                              </m:r>
                            </m:den>
                          </m:f>
                        </m:e>
                      </m:d>
                    </m:oMath>
                  </m:oMathPara>
                </a14:m>
                <a:endParaRPr lang="en-US" sz="2000" dirty="0"/>
              </a:p>
            </p:txBody>
          </p:sp>
        </mc:Choice>
        <mc:Fallback>
          <p:sp>
            <p:nvSpPr>
              <p:cNvPr id="15" name="TextBox 14">
                <a:extLst>
                  <a:ext uri="{FF2B5EF4-FFF2-40B4-BE49-F238E27FC236}">
                    <a16:creationId xmlns:a16="http://schemas.microsoft.com/office/drawing/2014/main" id="{F3A944CB-CEAB-E47D-EE1B-656C14EB54F3}"/>
                  </a:ext>
                </a:extLst>
              </p:cNvPr>
              <p:cNvSpPr txBox="1">
                <a:spLocks noRot="1" noChangeAspect="1" noMove="1" noResize="1" noEditPoints="1" noAdjustHandles="1" noChangeArrowheads="1" noChangeShapeType="1" noTextEdit="1"/>
              </p:cNvSpPr>
              <p:nvPr/>
            </p:nvSpPr>
            <p:spPr>
              <a:xfrm>
                <a:off x="8923883" y="2640032"/>
                <a:ext cx="3381375" cy="807657"/>
              </a:xfrm>
              <a:prstGeom prst="rect">
                <a:avLst/>
              </a:prstGeom>
              <a:blipFill>
                <a:blip r:embed="rId7"/>
                <a:stretch>
                  <a:fillRect b="-4615"/>
                </a:stretch>
              </a:blipFill>
            </p:spPr>
            <p:txBody>
              <a:bodyPr/>
              <a:lstStyle/>
              <a:p>
                <a:r>
                  <a:rPr lang="en-US">
                    <a:noFill/>
                  </a:rPr>
                  <a:t> </a:t>
                </a:r>
              </a:p>
            </p:txBody>
          </p:sp>
        </mc:Fallback>
      </mc:AlternateContent>
    </p:spTree>
    <p:extLst>
      <p:ext uri="{BB962C8B-B14F-4D97-AF65-F5344CB8AC3E}">
        <p14:creationId xmlns:p14="http://schemas.microsoft.com/office/powerpoint/2010/main" val="2237792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20D96-9F3B-BE0D-D55D-A0C582D5C330}"/>
              </a:ext>
            </a:extLst>
          </p:cNvPr>
          <p:cNvSpPr>
            <a:spLocks noGrp="1"/>
          </p:cNvSpPr>
          <p:nvPr>
            <p:ph type="title"/>
          </p:nvPr>
        </p:nvSpPr>
        <p:spPr/>
        <p:txBody>
          <a:bodyPr/>
          <a:lstStyle/>
          <a:p>
            <a:r>
              <a:rPr lang="en-US" dirty="0" err="1"/>
              <a:t>aniMotum</a:t>
            </a:r>
            <a:r>
              <a:rPr lang="en-US" dirty="0"/>
              <a:t> – CRW version</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525C806E-ACF4-BC6F-ACC0-051748CBFDC3}"/>
                  </a:ext>
                </a:extLst>
              </p:cNvPr>
              <p:cNvSpPr txBox="1"/>
              <p:nvPr/>
            </p:nvSpPr>
            <p:spPr>
              <a:xfrm>
                <a:off x="1045728" y="2264148"/>
                <a:ext cx="824052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r>
                            <a:rPr lang="en-CA" sz="3200" b="0" i="1" smtClean="0">
                              <a:solidFill>
                                <a:schemeClr val="tx1"/>
                              </a:solidFill>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solidFill>
                            <a:schemeClr val="tx1"/>
                          </a:solidFill>
                          <a:latin typeface="Cambria Math" panose="02040503050406030204" pitchFamily="18" charset="0"/>
                        </a:rPr>
                        <m:t>=</m:t>
                      </m:r>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e>
                      </m:d>
                      <m:r>
                        <a:rPr lang="en-CA" sz="3200" b="0" i="1" smtClean="0">
                          <a:solidFill>
                            <a:schemeClr val="tx1"/>
                          </a:solidFill>
                          <a:latin typeface="Cambria Math" panose="02040503050406030204" pitchFamily="18" charset="0"/>
                        </a:rPr>
                        <m:t>+</m:t>
                      </m:r>
                      <m:r>
                        <a:rPr lang="en-CA" sz="3200" b="0" i="1" smtClean="0">
                          <a:solidFill>
                            <a:schemeClr val="tx1"/>
                          </a:solidFill>
                          <a:latin typeface="Cambria Math" panose="02040503050406030204" pitchFamily="18" charset="0"/>
                          <a:ea typeface="Cambria Math" panose="02040503050406030204" pitchFamily="18" charset="0"/>
                        </a:rPr>
                        <m:t>𝜁</m:t>
                      </m:r>
                      <m:d>
                        <m:dPr>
                          <m:ctrlPr>
                            <a:rPr lang="en-CA" sz="3200" b="0" i="1" smtClean="0">
                              <a:solidFill>
                                <a:schemeClr val="tx1"/>
                              </a:solidFill>
                              <a:latin typeface="Cambria Math" panose="02040503050406030204" pitchFamily="18" charset="0"/>
                              <a:ea typeface="Cambria Math" panose="02040503050406030204" pitchFamily="18" charset="0"/>
                            </a:rPr>
                          </m:ctrlPr>
                        </m:dPr>
                        <m:e>
                          <m:r>
                            <m:rPr>
                              <m:sty m:val="p"/>
                            </m:rPr>
                            <a:rPr lang="en-CA" sz="3200" b="0" i="0" smtClean="0">
                              <a:solidFill>
                                <a:schemeClr val="tx1"/>
                              </a:solidFill>
                              <a:latin typeface="Cambria Math" panose="02040503050406030204" pitchFamily="18" charset="0"/>
                              <a:ea typeface="Cambria Math" panose="02040503050406030204" pitchFamily="18" charset="0"/>
                            </a:rPr>
                            <m:t>Δ</m:t>
                          </m:r>
                        </m:e>
                      </m:d>
                      <m:r>
                        <a:rPr lang="en-CA" sz="3200" i="1">
                          <a:latin typeface="Cambria Math" panose="02040503050406030204" pitchFamily="18" charset="0"/>
                          <a:ea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  </m:t>
                      </m:r>
                      <m:r>
                        <a:rPr lang="en-CA" sz="3200" i="1">
                          <a:latin typeface="Cambria Math" panose="02040503050406030204" pitchFamily="18" charset="0"/>
                          <a:ea typeface="Cambria Math" panose="02040503050406030204" pitchFamily="18" charset="0"/>
                        </a:rPr>
                        <m:t>𝜁</m:t>
                      </m:r>
                      <m:d>
                        <m:dPr>
                          <m:ctrlPr>
                            <a:rPr lang="en-CA" sz="3200" i="1">
                              <a:latin typeface="Cambria Math" panose="02040503050406030204" pitchFamily="18" charset="0"/>
                              <a:ea typeface="Cambria Math" panose="02040503050406030204" pitchFamily="18" charset="0"/>
                            </a:rPr>
                          </m:ctrlPr>
                        </m:dPr>
                        <m:e>
                          <m:r>
                            <m:rPr>
                              <m:sty m:val="p"/>
                            </m:rPr>
                            <a:rPr lang="en-CA" sz="3200">
                              <a:latin typeface="Cambria Math" panose="02040503050406030204" pitchFamily="18" charset="0"/>
                              <a:ea typeface="Cambria Math" panose="02040503050406030204" pitchFamily="18" charset="0"/>
                            </a:rPr>
                            <m:t>Δ</m:t>
                          </m:r>
                        </m:e>
                      </m:d>
                      <m:r>
                        <a:rPr lang="en-CA" sz="3200" b="0" i="1" smtClean="0">
                          <a:latin typeface="Cambria Math" panose="02040503050406030204" pitchFamily="18" charset="0"/>
                          <a:ea typeface="Cambria Math" panose="02040503050406030204" pitchFamily="18" charset="0"/>
                        </a:rPr>
                        <m:t>∼</m:t>
                      </m:r>
                      <m:r>
                        <m:rPr>
                          <m:sty m:val="p"/>
                        </m:rPr>
                        <a:rPr lang="en-CA" sz="3200" b="0" i="0" smtClean="0">
                          <a:latin typeface="Cambria Math" panose="02040503050406030204" pitchFamily="18" charset="0"/>
                          <a:ea typeface="Cambria Math" panose="02040503050406030204" pitchFamily="18" charset="0"/>
                        </a:rPr>
                        <m:t>N</m:t>
                      </m:r>
                      <m:d>
                        <m:dPr>
                          <m:ctrlPr>
                            <a:rPr lang="en-CA" sz="3200" b="0" i="1" smtClean="0">
                              <a:latin typeface="Cambria Math" panose="02040503050406030204" pitchFamily="18" charset="0"/>
                              <a:ea typeface="Cambria Math" panose="02040503050406030204" pitchFamily="18" charset="0"/>
                            </a:rPr>
                          </m:ctrlPr>
                        </m:dPr>
                        <m:e>
                          <m:r>
                            <a:rPr lang="en-CA" sz="3200" b="0" i="1" smtClean="0">
                              <a:latin typeface="Cambria Math" panose="02040503050406030204" pitchFamily="18" charset="0"/>
                              <a:ea typeface="Cambria Math" panose="02040503050406030204" pitchFamily="18" charset="0"/>
                            </a:rPr>
                            <m:t>0,2</m:t>
                          </m:r>
                          <m:r>
                            <m:rPr>
                              <m:sty m:val="p"/>
                            </m:rPr>
                            <a:rPr lang="en-CA" sz="3200" b="0" i="0" smtClean="0">
                              <a:latin typeface="Cambria Math" panose="02040503050406030204" pitchFamily="18" charset="0"/>
                              <a:ea typeface="Cambria Math" panose="02040503050406030204" pitchFamily="18" charset="0"/>
                            </a:rPr>
                            <m:t>D</m:t>
                          </m:r>
                          <m:r>
                            <m:rPr>
                              <m:sty m:val="p"/>
                            </m:rPr>
                            <a:rPr lang="en-CA" sz="3200" b="0" i="0" smtClean="0">
                              <a:latin typeface="Cambria Math" panose="02040503050406030204" pitchFamily="18" charset="0"/>
                              <a:ea typeface="Cambria Math" panose="02040503050406030204" pitchFamily="18" charset="0"/>
                            </a:rPr>
                            <m:t>Δ</m:t>
                          </m:r>
                        </m:e>
                      </m:d>
                    </m:oMath>
                  </m:oMathPara>
                </a14:m>
                <a:endParaRPr lang="en-US" sz="3200" dirty="0">
                  <a:solidFill>
                    <a:schemeClr val="tx1"/>
                  </a:solidFill>
                </a:endParaRPr>
              </a:p>
            </p:txBody>
          </p:sp>
        </mc:Choice>
        <mc:Fallback>
          <p:sp>
            <p:nvSpPr>
              <p:cNvPr id="3" name="TextBox 2">
                <a:extLst>
                  <a:ext uri="{FF2B5EF4-FFF2-40B4-BE49-F238E27FC236}">
                    <a16:creationId xmlns:a16="http://schemas.microsoft.com/office/drawing/2014/main" id="{525C806E-ACF4-BC6F-ACC0-051748CBFDC3}"/>
                  </a:ext>
                </a:extLst>
              </p:cNvPr>
              <p:cNvSpPr txBox="1">
                <a:spLocks noRot="1" noChangeAspect="1" noMove="1" noResize="1" noEditPoints="1" noAdjustHandles="1" noChangeArrowheads="1" noChangeShapeType="1" noTextEdit="1"/>
              </p:cNvSpPr>
              <p:nvPr/>
            </p:nvSpPr>
            <p:spPr>
              <a:xfrm>
                <a:off x="1045728" y="2264148"/>
                <a:ext cx="8240520" cy="584775"/>
              </a:xfrm>
              <a:prstGeom prst="rect">
                <a:avLst/>
              </a:prstGeom>
              <a:blipFill>
                <a:blip r:embed="rId2"/>
                <a:stretch>
                  <a:fillRect b="-191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E4FC05C-F54E-6CFA-931F-5F2C96D07A0C}"/>
                  </a:ext>
                </a:extLst>
              </p:cNvPr>
              <p:cNvSpPr txBox="1"/>
              <p:nvPr/>
            </p:nvSpPr>
            <p:spPr>
              <a:xfrm>
                <a:off x="772161" y="4412554"/>
                <a:ext cx="650683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0,</m:t>
                          </m:r>
                          <m:r>
                            <m:rPr>
                              <m:sty m:val="p"/>
                            </m:rPr>
                            <a:rPr lang="en-CA" sz="3200" b="0" i="0" smtClean="0">
                              <a:latin typeface="Cambria Math" panose="02040503050406030204" pitchFamily="18" charset="0"/>
                            </a:rPr>
                            <m:t>Σ</m:t>
                          </m:r>
                        </m:e>
                      </m:d>
                    </m:oMath>
                  </m:oMathPara>
                </a14:m>
                <a:endParaRPr lang="en-US" sz="3200" dirty="0"/>
              </a:p>
            </p:txBody>
          </p:sp>
        </mc:Choice>
        <mc:Fallback>
          <p:sp>
            <p:nvSpPr>
              <p:cNvPr id="6" name="TextBox 5">
                <a:extLst>
                  <a:ext uri="{FF2B5EF4-FFF2-40B4-BE49-F238E27FC236}">
                    <a16:creationId xmlns:a16="http://schemas.microsoft.com/office/drawing/2014/main" id="{DE4FC05C-F54E-6CFA-931F-5F2C96D07A0C}"/>
                  </a:ext>
                </a:extLst>
              </p:cNvPr>
              <p:cNvSpPr txBox="1">
                <a:spLocks noRot="1" noChangeAspect="1" noMove="1" noResize="1" noEditPoints="1" noAdjustHandles="1" noChangeArrowheads="1" noChangeShapeType="1" noTextEdit="1"/>
              </p:cNvSpPr>
              <p:nvPr/>
            </p:nvSpPr>
            <p:spPr>
              <a:xfrm>
                <a:off x="772161" y="4412554"/>
                <a:ext cx="6506835" cy="584775"/>
              </a:xfrm>
              <a:prstGeom prst="rect">
                <a:avLst/>
              </a:prstGeom>
              <a:blipFill>
                <a:blip r:embed="rId3"/>
                <a:stretch>
                  <a:fillRect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17920CC-7D01-7B47-00D3-555E35D49C3E}"/>
                  </a:ext>
                </a:extLst>
              </p:cNvPr>
              <p:cNvSpPr txBox="1"/>
              <p:nvPr/>
            </p:nvSpPr>
            <p:spPr>
              <a:xfrm>
                <a:off x="1119297" y="3150236"/>
                <a:ext cx="6096000" cy="584775"/>
              </a:xfrm>
              <a:prstGeom prst="rect">
                <a:avLst/>
              </a:prstGeom>
              <a:noFill/>
            </p:spPr>
            <p:txBody>
              <a:bodyPr wrap="square">
                <a:spAutoFit/>
              </a:bodyPr>
              <a:lstStyle/>
              <a:p>
                <a:pPr/>
                <a14:m>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oMath>
                </a14:m>
                <a:r>
                  <a:rPr lang="en-US" sz="3200" dirty="0"/>
                  <a:t> +</a:t>
                </a:r>
                <a:r>
                  <a:rPr lang="en-CA" sz="3200" dirty="0"/>
                  <a:t> </a:t>
                </a:r>
                <a14:m>
                  <m:oMath xmlns:m="http://schemas.openxmlformats.org/officeDocument/2006/math">
                    <m:r>
                      <a:rPr lang="en-CA" sz="3200" i="1">
                        <a:latin typeface="Cambria Math" panose="02040503050406030204" pitchFamily="18" charset="0"/>
                      </a:rPr>
                      <m:t>𝑣</m:t>
                    </m:r>
                    <m:d>
                      <m:dPr>
                        <m:ctrlPr>
                          <a:rPr lang="en-CA" sz="3200" i="1">
                            <a:latin typeface="Cambria Math" panose="02040503050406030204" pitchFamily="18" charset="0"/>
                          </a:rPr>
                        </m:ctrlPr>
                      </m:dPr>
                      <m:e>
                        <m:r>
                          <a:rPr lang="en-CA" sz="3200" i="1">
                            <a:latin typeface="Cambria Math" panose="02040503050406030204" pitchFamily="18" charset="0"/>
                          </a:rPr>
                          <m:t>𝑡</m:t>
                        </m:r>
                        <m:r>
                          <a:rPr lang="en-CA" sz="3200" i="1">
                            <a:latin typeface="Cambria Math" panose="02040503050406030204" pitchFamily="18" charset="0"/>
                          </a:rPr>
                          <m:t>+</m:t>
                        </m:r>
                        <m:r>
                          <m:rPr>
                            <m:sty m:val="p"/>
                          </m:rPr>
                          <a:rPr lang="en-CA" sz="3200">
                            <a:latin typeface="Cambria Math" panose="02040503050406030204" pitchFamily="18" charset="0"/>
                          </a:rPr>
                          <m:t>Δ</m:t>
                        </m:r>
                      </m:e>
                    </m:d>
                    <m:r>
                      <m:rPr>
                        <m:sty m:val="p"/>
                      </m:rPr>
                      <a:rPr lang="en-CA" sz="3200" b="0" i="0" smtClean="0">
                        <a:latin typeface="Cambria Math" panose="02040503050406030204" pitchFamily="18" charset="0"/>
                      </a:rPr>
                      <m:t>Δ</m:t>
                    </m:r>
                  </m:oMath>
                </a14:m>
                <a:endParaRPr lang="en-US" sz="3200" dirty="0"/>
              </a:p>
            </p:txBody>
          </p:sp>
        </mc:Choice>
        <mc:Fallback>
          <p:sp>
            <p:nvSpPr>
              <p:cNvPr id="8" name="TextBox 7">
                <a:extLst>
                  <a:ext uri="{FF2B5EF4-FFF2-40B4-BE49-F238E27FC236}">
                    <a16:creationId xmlns:a16="http://schemas.microsoft.com/office/drawing/2014/main" id="{317920CC-7D01-7B47-00D3-555E35D49C3E}"/>
                  </a:ext>
                </a:extLst>
              </p:cNvPr>
              <p:cNvSpPr txBox="1">
                <a:spLocks noRot="1" noChangeAspect="1" noMove="1" noResize="1" noEditPoints="1" noAdjustHandles="1" noChangeArrowheads="1" noChangeShapeType="1" noTextEdit="1"/>
              </p:cNvSpPr>
              <p:nvPr/>
            </p:nvSpPr>
            <p:spPr>
              <a:xfrm>
                <a:off x="1119297" y="3150236"/>
                <a:ext cx="6096000" cy="584775"/>
              </a:xfrm>
              <a:prstGeom prst="rect">
                <a:avLst/>
              </a:prstGeom>
              <a:blipFill>
                <a:blip r:embed="rId4"/>
                <a:stretch>
                  <a:fillRect l="-832" t="-14894" b="-3191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4AF7ED3-F60C-299B-653D-B843B25741DE}"/>
              </a:ext>
            </a:extLst>
          </p:cNvPr>
          <p:cNvSpPr txBox="1"/>
          <p:nvPr/>
        </p:nvSpPr>
        <p:spPr>
          <a:xfrm>
            <a:off x="568968" y="1865229"/>
            <a:ext cx="2600135" cy="523220"/>
          </a:xfrm>
          <a:prstGeom prst="rect">
            <a:avLst/>
          </a:prstGeom>
          <a:noFill/>
        </p:spPr>
        <p:txBody>
          <a:bodyPr wrap="none" rtlCol="0">
            <a:spAutoFit/>
          </a:bodyPr>
          <a:lstStyle/>
          <a:p>
            <a:r>
              <a:rPr lang="en-CA" sz="2800" dirty="0"/>
              <a:t>Velocity (speed)</a:t>
            </a:r>
          </a:p>
        </p:txBody>
      </p:sp>
      <p:sp>
        <p:nvSpPr>
          <p:cNvPr id="10" name="TextBox 9">
            <a:extLst>
              <a:ext uri="{FF2B5EF4-FFF2-40B4-BE49-F238E27FC236}">
                <a16:creationId xmlns:a16="http://schemas.microsoft.com/office/drawing/2014/main" id="{39860C60-D034-B107-C1ED-04AF0677D391}"/>
              </a:ext>
            </a:extLst>
          </p:cNvPr>
          <p:cNvSpPr txBox="1"/>
          <p:nvPr/>
        </p:nvSpPr>
        <p:spPr>
          <a:xfrm>
            <a:off x="568967" y="2808270"/>
            <a:ext cx="1422312" cy="523220"/>
          </a:xfrm>
          <a:prstGeom prst="rect">
            <a:avLst/>
          </a:prstGeom>
          <a:noFill/>
        </p:spPr>
        <p:txBody>
          <a:bodyPr wrap="none" rtlCol="0">
            <a:spAutoFit/>
          </a:bodyPr>
          <a:lstStyle/>
          <a:p>
            <a:r>
              <a:rPr lang="en-CA" sz="2800" dirty="0"/>
              <a:t>Location</a:t>
            </a:r>
          </a:p>
        </p:txBody>
      </p:sp>
      <p:grpSp>
        <p:nvGrpSpPr>
          <p:cNvPr id="14" name="Group 13">
            <a:extLst>
              <a:ext uri="{FF2B5EF4-FFF2-40B4-BE49-F238E27FC236}">
                <a16:creationId xmlns:a16="http://schemas.microsoft.com/office/drawing/2014/main" id="{6D973779-1F11-B801-5903-F1EFCC70646A}"/>
              </a:ext>
            </a:extLst>
          </p:cNvPr>
          <p:cNvGrpSpPr>
            <a:grpSpLocks noChangeAspect="1"/>
          </p:cNvGrpSpPr>
          <p:nvPr/>
        </p:nvGrpSpPr>
        <p:grpSpPr>
          <a:xfrm>
            <a:off x="6605311" y="4946091"/>
            <a:ext cx="5623072" cy="2196000"/>
            <a:chOff x="6334380" y="4488900"/>
            <a:chExt cx="6714106" cy="2622086"/>
          </a:xfrm>
        </p:grpSpPr>
        <p:pic>
          <p:nvPicPr>
            <p:cNvPr id="12" name="Picture 11">
              <a:extLst>
                <a:ext uri="{FF2B5EF4-FFF2-40B4-BE49-F238E27FC236}">
                  <a16:creationId xmlns:a16="http://schemas.microsoft.com/office/drawing/2014/main" id="{FA0E6DCA-FFA5-4F3B-DE8B-702A5C8A61CA}"/>
                </a:ext>
              </a:extLst>
            </p:cNvPr>
            <p:cNvPicPr>
              <a:picLocks noChangeAspect="1"/>
            </p:cNvPicPr>
            <p:nvPr/>
          </p:nvPicPr>
          <p:blipFill>
            <a:blip r:embed="rId5"/>
            <a:srcRect t="21828"/>
            <a:stretch>
              <a:fillRect/>
            </a:stretch>
          </p:blipFill>
          <p:spPr>
            <a:xfrm>
              <a:off x="6334380" y="4775200"/>
              <a:ext cx="6714106" cy="2335786"/>
            </a:xfrm>
            <a:prstGeom prst="rect">
              <a:avLst/>
            </a:prstGeom>
          </p:spPr>
        </p:pic>
        <p:pic>
          <p:nvPicPr>
            <p:cNvPr id="13" name="Picture 12">
              <a:extLst>
                <a:ext uri="{FF2B5EF4-FFF2-40B4-BE49-F238E27FC236}">
                  <a16:creationId xmlns:a16="http://schemas.microsoft.com/office/drawing/2014/main" id="{7CDBE51D-DB0E-5738-70F7-B8A336C58ABD}"/>
                </a:ext>
              </a:extLst>
            </p:cNvPr>
            <p:cNvPicPr>
              <a:picLocks noChangeAspect="1"/>
            </p:cNvPicPr>
            <p:nvPr/>
          </p:nvPicPr>
          <p:blipFill>
            <a:blip r:embed="rId5"/>
            <a:srcRect b="85539"/>
            <a:stretch>
              <a:fillRect/>
            </a:stretch>
          </p:blipFill>
          <p:spPr>
            <a:xfrm>
              <a:off x="6334380" y="4488900"/>
              <a:ext cx="6714106" cy="432081"/>
            </a:xfrm>
            <a:prstGeom prst="rect">
              <a:avLst/>
            </a:prstGeom>
          </p:spPr>
        </p:pic>
      </p:grpSp>
      <p:sp>
        <p:nvSpPr>
          <p:cNvPr id="17" name="TextBox 16">
            <a:extLst>
              <a:ext uri="{FF2B5EF4-FFF2-40B4-BE49-F238E27FC236}">
                <a16:creationId xmlns:a16="http://schemas.microsoft.com/office/drawing/2014/main" id="{9C2D7B68-D20F-6C6B-7F19-9EB8EC834FB4}"/>
              </a:ext>
            </a:extLst>
          </p:cNvPr>
          <p:cNvSpPr txBox="1"/>
          <p:nvPr/>
        </p:nvSpPr>
        <p:spPr>
          <a:xfrm>
            <a:off x="519644" y="1383724"/>
            <a:ext cx="2779352" cy="523220"/>
          </a:xfrm>
          <a:prstGeom prst="rect">
            <a:avLst/>
          </a:prstGeom>
          <a:noFill/>
        </p:spPr>
        <p:txBody>
          <a:bodyPr wrap="none" rtlCol="0">
            <a:spAutoFit/>
          </a:bodyPr>
          <a:lstStyle/>
          <a:p>
            <a:r>
              <a:rPr lang="en-CA" sz="2800" dirty="0">
                <a:highlight>
                  <a:srgbClr val="00FFFF"/>
                </a:highlight>
              </a:rPr>
              <a:t>Process equation:</a:t>
            </a:r>
          </a:p>
        </p:txBody>
      </p:sp>
      <p:sp>
        <p:nvSpPr>
          <p:cNvPr id="18" name="TextBox 17">
            <a:extLst>
              <a:ext uri="{FF2B5EF4-FFF2-40B4-BE49-F238E27FC236}">
                <a16:creationId xmlns:a16="http://schemas.microsoft.com/office/drawing/2014/main" id="{5E812686-9B16-97F7-59CA-698E6DEFC301}"/>
              </a:ext>
            </a:extLst>
          </p:cNvPr>
          <p:cNvSpPr txBox="1"/>
          <p:nvPr/>
        </p:nvSpPr>
        <p:spPr>
          <a:xfrm>
            <a:off x="519644" y="3889334"/>
            <a:ext cx="3732963" cy="523220"/>
          </a:xfrm>
          <a:prstGeom prst="rect">
            <a:avLst/>
          </a:prstGeom>
          <a:noFill/>
        </p:spPr>
        <p:txBody>
          <a:bodyPr wrap="none" rtlCol="0">
            <a:spAutoFit/>
          </a:bodyPr>
          <a:lstStyle/>
          <a:p>
            <a:r>
              <a:rPr lang="en-CA" sz="2800" dirty="0">
                <a:highlight>
                  <a:srgbClr val="E370D5"/>
                </a:highlight>
              </a:rPr>
              <a:t>Measurement equation:</a:t>
            </a:r>
          </a:p>
        </p:txBody>
      </p:sp>
    </p:spTree>
    <p:extLst>
      <p:ext uri="{BB962C8B-B14F-4D97-AF65-F5344CB8AC3E}">
        <p14:creationId xmlns:p14="http://schemas.microsoft.com/office/powerpoint/2010/main" val="333846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EDFBC-5245-098E-41E7-00DCD6BD7CE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D194FEE-7905-3B56-A006-D3A64A9D9A69}"/>
              </a:ext>
            </a:extLst>
          </p:cNvPr>
          <p:cNvSpPr txBox="1"/>
          <p:nvPr/>
        </p:nvSpPr>
        <p:spPr>
          <a:xfrm>
            <a:off x="519644" y="1383724"/>
            <a:ext cx="2779352" cy="523220"/>
          </a:xfrm>
          <a:prstGeom prst="rect">
            <a:avLst/>
          </a:prstGeom>
          <a:noFill/>
        </p:spPr>
        <p:txBody>
          <a:bodyPr wrap="none" rtlCol="0">
            <a:spAutoFit/>
          </a:bodyPr>
          <a:lstStyle/>
          <a:p>
            <a:r>
              <a:rPr lang="en-CA" sz="2800" dirty="0">
                <a:highlight>
                  <a:srgbClr val="00FFFF"/>
                </a:highlight>
              </a:rPr>
              <a:t>Process equation:</a:t>
            </a:r>
          </a:p>
        </p:txBody>
      </p:sp>
      <p:sp>
        <p:nvSpPr>
          <p:cNvPr id="5" name="TextBox 4">
            <a:extLst>
              <a:ext uri="{FF2B5EF4-FFF2-40B4-BE49-F238E27FC236}">
                <a16:creationId xmlns:a16="http://schemas.microsoft.com/office/drawing/2014/main" id="{AF5C49D9-6930-5BA6-6F2A-9A04DC1D3D3A}"/>
              </a:ext>
            </a:extLst>
          </p:cNvPr>
          <p:cNvSpPr txBox="1"/>
          <p:nvPr/>
        </p:nvSpPr>
        <p:spPr>
          <a:xfrm>
            <a:off x="519644" y="3889334"/>
            <a:ext cx="3732963" cy="523220"/>
          </a:xfrm>
          <a:prstGeom prst="rect">
            <a:avLst/>
          </a:prstGeom>
          <a:noFill/>
        </p:spPr>
        <p:txBody>
          <a:bodyPr wrap="none" rtlCol="0">
            <a:spAutoFit/>
          </a:bodyPr>
          <a:lstStyle/>
          <a:p>
            <a:r>
              <a:rPr lang="en-CA" sz="2800" dirty="0">
                <a:highlight>
                  <a:srgbClr val="E370D5"/>
                </a:highlight>
              </a:rPr>
              <a:t>Measurement equation:</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7B88281-EC7A-7620-CB1A-532031C33552}"/>
                  </a:ext>
                </a:extLst>
              </p:cNvPr>
              <p:cNvSpPr txBox="1"/>
              <p:nvPr/>
            </p:nvSpPr>
            <p:spPr>
              <a:xfrm>
                <a:off x="772161" y="4412554"/>
                <a:ext cx="650683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0,</m:t>
                          </m:r>
                          <m:r>
                            <m:rPr>
                              <m:sty m:val="p"/>
                            </m:rPr>
                            <a:rPr lang="en-CA" sz="3200" b="0" i="0" smtClean="0">
                              <a:latin typeface="Cambria Math" panose="02040503050406030204" pitchFamily="18" charset="0"/>
                            </a:rPr>
                            <m:t>Σ</m:t>
                          </m:r>
                        </m:e>
                      </m:d>
                    </m:oMath>
                  </m:oMathPara>
                </a14:m>
                <a:endParaRPr lang="en-US" sz="3200" dirty="0"/>
              </a:p>
            </p:txBody>
          </p:sp>
        </mc:Choice>
        <mc:Fallback>
          <p:sp>
            <p:nvSpPr>
              <p:cNvPr id="6" name="TextBox 5">
                <a:extLst>
                  <a:ext uri="{FF2B5EF4-FFF2-40B4-BE49-F238E27FC236}">
                    <a16:creationId xmlns:a16="http://schemas.microsoft.com/office/drawing/2014/main" id="{D7B88281-EC7A-7620-CB1A-532031C33552}"/>
                  </a:ext>
                </a:extLst>
              </p:cNvPr>
              <p:cNvSpPr txBox="1">
                <a:spLocks noRot="1" noChangeAspect="1" noMove="1" noResize="1" noEditPoints="1" noAdjustHandles="1" noChangeArrowheads="1" noChangeShapeType="1" noTextEdit="1"/>
              </p:cNvSpPr>
              <p:nvPr/>
            </p:nvSpPr>
            <p:spPr>
              <a:xfrm>
                <a:off x="772161" y="4412554"/>
                <a:ext cx="6506835" cy="584775"/>
              </a:xfrm>
              <a:prstGeom prst="rect">
                <a:avLst/>
              </a:prstGeom>
              <a:blipFill>
                <a:blip r:embed="rId3"/>
                <a:stretch>
                  <a:fillRect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024A53C-C1CE-C304-7DC7-3B119AB761D7}"/>
                  </a:ext>
                </a:extLst>
              </p:cNvPr>
              <p:cNvSpPr txBox="1"/>
              <p:nvPr/>
            </p:nvSpPr>
            <p:spPr>
              <a:xfrm>
                <a:off x="1119296" y="3150236"/>
                <a:ext cx="10036384" cy="1077218"/>
              </a:xfrm>
              <a:prstGeom prst="rect">
                <a:avLst/>
              </a:prstGeom>
              <a:noFill/>
            </p:spPr>
            <p:txBody>
              <a:bodyPr wrap="square">
                <a:spAutoFit/>
              </a:bodyPr>
              <a:lstStyle/>
              <a:p>
                <a14:m>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oMath>
                </a14:m>
                <a:r>
                  <a:rPr lang="en-US" sz="3200" dirty="0"/>
                  <a:t> +</a:t>
                </a:r>
                <a:r>
                  <a:rPr lang="en-CA" sz="3200" dirty="0"/>
                  <a:t> </a:t>
                </a:r>
                <a14:m>
                  <m:oMath xmlns:m="http://schemas.openxmlformats.org/officeDocument/2006/math">
                    <m:r>
                      <a:rPr lang="en-CA" sz="3200" i="1">
                        <a:latin typeface="Cambria Math" panose="02040503050406030204" pitchFamily="18" charset="0"/>
                      </a:rPr>
                      <m:t>𝑣</m:t>
                    </m:r>
                    <m:d>
                      <m:dPr>
                        <m:ctrlPr>
                          <a:rPr lang="en-CA" sz="3200" i="1">
                            <a:latin typeface="Cambria Math" panose="02040503050406030204" pitchFamily="18" charset="0"/>
                          </a:rPr>
                        </m:ctrlPr>
                      </m:dPr>
                      <m:e>
                        <m:r>
                          <a:rPr lang="en-CA" sz="3200" i="1">
                            <a:latin typeface="Cambria Math" panose="02040503050406030204" pitchFamily="18" charset="0"/>
                          </a:rPr>
                          <m:t>𝑡</m:t>
                        </m:r>
                        <m:r>
                          <a:rPr lang="en-CA" sz="3200" i="1">
                            <a:latin typeface="Cambria Math" panose="02040503050406030204" pitchFamily="18" charset="0"/>
                          </a:rPr>
                          <m:t>+</m:t>
                        </m:r>
                        <m:r>
                          <m:rPr>
                            <m:sty m:val="p"/>
                          </m:rPr>
                          <a:rPr lang="en-CA" sz="3200">
                            <a:latin typeface="Cambria Math" panose="02040503050406030204" pitchFamily="18" charset="0"/>
                          </a:rPr>
                          <m:t>Δ</m:t>
                        </m:r>
                      </m:e>
                    </m:d>
                    <m:r>
                      <m:rPr>
                        <m:sty m:val="p"/>
                      </m:rPr>
                      <a:rPr lang="en-CA" sz="3200" b="0" i="0" smtClean="0">
                        <a:latin typeface="Cambria Math" panose="02040503050406030204" pitchFamily="18" charset="0"/>
                      </a:rPr>
                      <m:t>Δ</m:t>
                    </m:r>
                    <m:r>
                      <a:rPr lang="en-CA" sz="3200" i="1">
                        <a:latin typeface="Cambria Math" panose="02040503050406030204" pitchFamily="18" charset="0"/>
                      </a:rPr>
                      <m:t>+</m:t>
                    </m:r>
                    <m:r>
                      <a:rPr lang="en-CA" sz="3200" i="1" smtClean="0">
                        <a:solidFill>
                          <a:srgbClr val="FFC000"/>
                        </a:solidFill>
                        <a:latin typeface="Cambria Math" panose="02040503050406030204" pitchFamily="18" charset="0"/>
                        <a:ea typeface="Cambria Math" panose="02040503050406030204" pitchFamily="18" charset="0"/>
                      </a:rPr>
                      <m:t>𝜉</m:t>
                    </m:r>
                    <m:d>
                      <m:dPr>
                        <m:ctrlPr>
                          <a:rPr lang="en-CA" sz="3200" i="1">
                            <a:solidFill>
                              <a:srgbClr val="FFC000"/>
                            </a:solidFill>
                            <a:latin typeface="Cambria Math" panose="02040503050406030204" pitchFamily="18" charset="0"/>
                            <a:ea typeface="Cambria Math" panose="02040503050406030204" pitchFamily="18" charset="0"/>
                          </a:rPr>
                        </m:ctrlPr>
                      </m:dPr>
                      <m:e>
                        <m:r>
                          <m:rPr>
                            <m:sty m:val="p"/>
                          </m:rPr>
                          <a:rPr lang="en-CA" sz="3200">
                            <a:solidFill>
                              <a:srgbClr val="FFC000"/>
                            </a:solidFill>
                            <a:latin typeface="Cambria Math" panose="02040503050406030204" pitchFamily="18" charset="0"/>
                            <a:ea typeface="Cambria Math" panose="02040503050406030204" pitchFamily="18" charset="0"/>
                          </a:rPr>
                          <m:t>Δ</m:t>
                        </m:r>
                      </m:e>
                    </m:d>
                    <m:r>
                      <a:rPr lang="en-CA" sz="3200" i="1">
                        <a:solidFill>
                          <a:srgbClr val="FFC000"/>
                        </a:solidFill>
                        <a:latin typeface="Cambria Math" panose="02040503050406030204" pitchFamily="18" charset="0"/>
                        <a:ea typeface="Cambria Math" panose="02040503050406030204" pitchFamily="18" charset="0"/>
                      </a:rPr>
                      <m:t>,</m:t>
                    </m:r>
                    <m:r>
                      <a:rPr lang="en-CA" sz="3200" i="1">
                        <a:solidFill>
                          <a:srgbClr val="FFC000"/>
                        </a:solidFill>
                        <a:latin typeface="Cambria Math" panose="02040503050406030204" pitchFamily="18" charset="0"/>
                        <a:ea typeface="Cambria Math" panose="02040503050406030204" pitchFamily="18" charset="0"/>
                      </a:rPr>
                      <m:t>𝜉</m:t>
                    </m:r>
                    <m:d>
                      <m:dPr>
                        <m:ctrlPr>
                          <a:rPr lang="en-CA" sz="3200" i="1">
                            <a:solidFill>
                              <a:srgbClr val="FFC000"/>
                            </a:solidFill>
                            <a:latin typeface="Cambria Math" panose="02040503050406030204" pitchFamily="18" charset="0"/>
                            <a:ea typeface="Cambria Math" panose="02040503050406030204" pitchFamily="18" charset="0"/>
                          </a:rPr>
                        </m:ctrlPr>
                      </m:dPr>
                      <m:e>
                        <m:r>
                          <m:rPr>
                            <m:sty m:val="p"/>
                          </m:rPr>
                          <a:rPr lang="en-CA" sz="3200">
                            <a:solidFill>
                              <a:srgbClr val="FFC000"/>
                            </a:solidFill>
                            <a:latin typeface="Cambria Math" panose="02040503050406030204" pitchFamily="18" charset="0"/>
                            <a:ea typeface="Cambria Math" panose="02040503050406030204" pitchFamily="18" charset="0"/>
                          </a:rPr>
                          <m:t>Δ</m:t>
                        </m:r>
                      </m:e>
                    </m:d>
                    <m:r>
                      <a:rPr lang="en-CA" sz="3200" i="1">
                        <a:solidFill>
                          <a:srgbClr val="FFC000"/>
                        </a:solidFill>
                        <a:latin typeface="Cambria Math" panose="02040503050406030204" pitchFamily="18" charset="0"/>
                        <a:ea typeface="Cambria Math" panose="02040503050406030204" pitchFamily="18" charset="0"/>
                      </a:rPr>
                      <m:t>∼</m:t>
                    </m:r>
                    <m:r>
                      <m:rPr>
                        <m:sty m:val="p"/>
                      </m:rPr>
                      <a:rPr lang="en-CA" sz="3200">
                        <a:solidFill>
                          <a:srgbClr val="FFC000"/>
                        </a:solidFill>
                        <a:latin typeface="Cambria Math" panose="02040503050406030204" pitchFamily="18" charset="0"/>
                        <a:ea typeface="Cambria Math" panose="02040503050406030204" pitchFamily="18" charset="0"/>
                      </a:rPr>
                      <m:t>N</m:t>
                    </m:r>
                    <m:d>
                      <m:dPr>
                        <m:ctrlPr>
                          <a:rPr lang="en-CA" sz="3200" i="1">
                            <a:solidFill>
                              <a:srgbClr val="FFC000"/>
                            </a:solidFill>
                            <a:latin typeface="Cambria Math" panose="02040503050406030204" pitchFamily="18" charset="0"/>
                            <a:ea typeface="Cambria Math" panose="02040503050406030204" pitchFamily="18" charset="0"/>
                          </a:rPr>
                        </m:ctrlPr>
                      </m:dPr>
                      <m:e>
                        <m:r>
                          <a:rPr lang="en-CA" sz="3200" i="1">
                            <a:solidFill>
                              <a:srgbClr val="FFC000"/>
                            </a:solidFill>
                            <a:latin typeface="Cambria Math" panose="02040503050406030204" pitchFamily="18" charset="0"/>
                            <a:ea typeface="Cambria Math" panose="02040503050406030204" pitchFamily="18" charset="0"/>
                          </a:rPr>
                          <m:t>0,</m:t>
                        </m:r>
                        <m:sSup>
                          <m:sSupPr>
                            <m:ctrlPr>
                              <a:rPr lang="en-CA" sz="3200" i="1">
                                <a:solidFill>
                                  <a:srgbClr val="FFC000"/>
                                </a:solidFill>
                                <a:latin typeface="Cambria Math" panose="02040503050406030204" pitchFamily="18" charset="0"/>
                                <a:ea typeface="Cambria Math" panose="02040503050406030204" pitchFamily="18" charset="0"/>
                              </a:rPr>
                            </m:ctrlPr>
                          </m:sSupPr>
                          <m:e>
                            <m:r>
                              <m:rPr>
                                <m:sty m:val="p"/>
                              </m:rPr>
                              <a:rPr lang="en-CA" sz="3200">
                                <a:solidFill>
                                  <a:srgbClr val="FFC000"/>
                                </a:solidFill>
                                <a:latin typeface="Cambria Math" panose="02040503050406030204" pitchFamily="18" charset="0"/>
                                <a:ea typeface="Cambria Math" panose="02040503050406030204" pitchFamily="18" charset="0"/>
                              </a:rPr>
                              <m:t>Δ</m:t>
                            </m:r>
                          </m:e>
                          <m:sup>
                            <m:r>
                              <a:rPr lang="en-CA" sz="3200">
                                <a:solidFill>
                                  <a:srgbClr val="FFC000"/>
                                </a:solidFill>
                                <a:latin typeface="Cambria Math" panose="02040503050406030204" pitchFamily="18" charset="0"/>
                                <a:ea typeface="Cambria Math" panose="02040503050406030204" pitchFamily="18" charset="0"/>
                              </a:rPr>
                              <m:t>2</m:t>
                            </m:r>
                          </m:sup>
                        </m:sSup>
                        <m:sSup>
                          <m:sSupPr>
                            <m:ctrlPr>
                              <a:rPr lang="en-CA" sz="3200" i="1">
                                <a:solidFill>
                                  <a:srgbClr val="FFC000"/>
                                </a:solidFill>
                                <a:latin typeface="Cambria Math" panose="02040503050406030204" pitchFamily="18" charset="0"/>
                                <a:ea typeface="Cambria Math" panose="02040503050406030204" pitchFamily="18" charset="0"/>
                              </a:rPr>
                            </m:ctrlPr>
                          </m:sSupPr>
                          <m:e>
                            <m:r>
                              <a:rPr lang="en-CA" sz="3200" i="1">
                                <a:solidFill>
                                  <a:srgbClr val="FFC000"/>
                                </a:solidFill>
                                <a:latin typeface="Cambria Math" panose="02040503050406030204" pitchFamily="18" charset="0"/>
                                <a:ea typeface="Cambria Math" panose="02040503050406030204" pitchFamily="18" charset="0"/>
                              </a:rPr>
                              <m:t>𝜎</m:t>
                            </m:r>
                          </m:e>
                          <m:sup>
                            <m:r>
                              <a:rPr lang="en-CA" sz="3200" i="1">
                                <a:solidFill>
                                  <a:srgbClr val="FFC000"/>
                                </a:solidFill>
                                <a:latin typeface="Cambria Math" panose="02040503050406030204" pitchFamily="18" charset="0"/>
                                <a:ea typeface="Cambria Math" panose="02040503050406030204" pitchFamily="18" charset="0"/>
                              </a:rPr>
                              <m:t>2</m:t>
                            </m:r>
                          </m:sup>
                        </m:sSup>
                      </m:e>
                    </m:d>
                  </m:oMath>
                </a14:m>
                <a:endParaRPr lang="en-US" sz="3200" dirty="0">
                  <a:solidFill>
                    <a:srgbClr val="FFC000"/>
                  </a:solidFill>
                </a:endParaRPr>
              </a:p>
              <a:p>
                <a:endParaRPr lang="en-US" sz="3200" dirty="0"/>
              </a:p>
            </p:txBody>
          </p:sp>
        </mc:Choice>
        <mc:Fallback>
          <p:sp>
            <p:nvSpPr>
              <p:cNvPr id="8" name="TextBox 7">
                <a:extLst>
                  <a:ext uri="{FF2B5EF4-FFF2-40B4-BE49-F238E27FC236}">
                    <a16:creationId xmlns:a16="http://schemas.microsoft.com/office/drawing/2014/main" id="{D024A53C-C1CE-C304-7DC7-3B119AB761D7}"/>
                  </a:ext>
                </a:extLst>
              </p:cNvPr>
              <p:cNvSpPr txBox="1">
                <a:spLocks noRot="1" noChangeAspect="1" noMove="1" noResize="1" noEditPoints="1" noAdjustHandles="1" noChangeArrowheads="1" noChangeShapeType="1" noTextEdit="1"/>
              </p:cNvSpPr>
              <p:nvPr/>
            </p:nvSpPr>
            <p:spPr>
              <a:xfrm>
                <a:off x="1119296" y="3150236"/>
                <a:ext cx="10036384" cy="1077218"/>
              </a:xfrm>
              <a:prstGeom prst="rect">
                <a:avLst/>
              </a:prstGeom>
              <a:blipFill>
                <a:blip r:embed="rId4"/>
                <a:stretch>
                  <a:fillRect l="-506" t="-823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64B65E-5BE8-BAE0-66DF-EB950EE97E04}"/>
              </a:ext>
            </a:extLst>
          </p:cNvPr>
          <p:cNvSpPr txBox="1"/>
          <p:nvPr/>
        </p:nvSpPr>
        <p:spPr>
          <a:xfrm>
            <a:off x="568968" y="1865229"/>
            <a:ext cx="2600135" cy="523220"/>
          </a:xfrm>
          <a:prstGeom prst="rect">
            <a:avLst/>
          </a:prstGeom>
          <a:noFill/>
        </p:spPr>
        <p:txBody>
          <a:bodyPr wrap="none" rtlCol="0">
            <a:spAutoFit/>
          </a:bodyPr>
          <a:lstStyle/>
          <a:p>
            <a:r>
              <a:rPr lang="en-CA" sz="2800" dirty="0"/>
              <a:t>Velocity (speed)</a:t>
            </a:r>
          </a:p>
        </p:txBody>
      </p:sp>
      <p:sp>
        <p:nvSpPr>
          <p:cNvPr id="10" name="TextBox 9">
            <a:extLst>
              <a:ext uri="{FF2B5EF4-FFF2-40B4-BE49-F238E27FC236}">
                <a16:creationId xmlns:a16="http://schemas.microsoft.com/office/drawing/2014/main" id="{2B12C9C1-9971-73C4-E721-F58ED42E4E9A}"/>
              </a:ext>
            </a:extLst>
          </p:cNvPr>
          <p:cNvSpPr txBox="1"/>
          <p:nvPr/>
        </p:nvSpPr>
        <p:spPr>
          <a:xfrm>
            <a:off x="568967" y="2808270"/>
            <a:ext cx="1422312" cy="523220"/>
          </a:xfrm>
          <a:prstGeom prst="rect">
            <a:avLst/>
          </a:prstGeom>
          <a:noFill/>
        </p:spPr>
        <p:txBody>
          <a:bodyPr wrap="none" rtlCol="0">
            <a:spAutoFit/>
          </a:bodyPr>
          <a:lstStyle/>
          <a:p>
            <a:r>
              <a:rPr lang="en-CA" sz="2800" dirty="0"/>
              <a:t>Location</a:t>
            </a:r>
          </a:p>
        </p:txBody>
      </p:sp>
      <p:grpSp>
        <p:nvGrpSpPr>
          <p:cNvPr id="18" name="Group 17">
            <a:extLst>
              <a:ext uri="{FF2B5EF4-FFF2-40B4-BE49-F238E27FC236}">
                <a16:creationId xmlns:a16="http://schemas.microsoft.com/office/drawing/2014/main" id="{13199CF9-2D4F-9C67-7DCF-85D40485025E}"/>
              </a:ext>
            </a:extLst>
          </p:cNvPr>
          <p:cNvGrpSpPr/>
          <p:nvPr/>
        </p:nvGrpSpPr>
        <p:grpSpPr>
          <a:xfrm>
            <a:off x="6785927" y="5236072"/>
            <a:ext cx="5406073" cy="1784846"/>
            <a:chOff x="6785927" y="5066739"/>
            <a:chExt cx="5406073" cy="1784846"/>
          </a:xfrm>
        </p:grpSpPr>
        <p:pic>
          <p:nvPicPr>
            <p:cNvPr id="11" name="Picture 10">
              <a:extLst>
                <a:ext uri="{FF2B5EF4-FFF2-40B4-BE49-F238E27FC236}">
                  <a16:creationId xmlns:a16="http://schemas.microsoft.com/office/drawing/2014/main" id="{736511FA-E2ED-490B-A3DA-706D414C481A}"/>
                </a:ext>
              </a:extLst>
            </p:cNvPr>
            <p:cNvPicPr>
              <a:picLocks noChangeAspect="1"/>
            </p:cNvPicPr>
            <p:nvPr/>
          </p:nvPicPr>
          <p:blipFill>
            <a:blip r:embed="rId5"/>
            <a:srcRect t="40366"/>
            <a:stretch>
              <a:fillRect/>
            </a:stretch>
          </p:blipFill>
          <p:spPr>
            <a:xfrm>
              <a:off x="6785927" y="5520549"/>
              <a:ext cx="5406073" cy="1331036"/>
            </a:xfrm>
            <a:prstGeom prst="rect">
              <a:avLst/>
            </a:prstGeom>
          </p:spPr>
        </p:pic>
        <p:pic>
          <p:nvPicPr>
            <p:cNvPr id="17" name="Picture 16">
              <a:extLst>
                <a:ext uri="{FF2B5EF4-FFF2-40B4-BE49-F238E27FC236}">
                  <a16:creationId xmlns:a16="http://schemas.microsoft.com/office/drawing/2014/main" id="{21CF9A3E-C6AB-30B8-1D8F-210B3DAF6348}"/>
                </a:ext>
              </a:extLst>
            </p:cNvPr>
            <p:cNvPicPr>
              <a:picLocks noChangeAspect="1"/>
            </p:cNvPicPr>
            <p:nvPr/>
          </p:nvPicPr>
          <p:blipFill>
            <a:blip r:embed="rId5"/>
            <a:srcRect b="76404"/>
            <a:stretch>
              <a:fillRect/>
            </a:stretch>
          </p:blipFill>
          <p:spPr>
            <a:xfrm>
              <a:off x="6785927" y="5066739"/>
              <a:ext cx="5406073" cy="526657"/>
            </a:xfrm>
            <a:prstGeom prst="rect">
              <a:avLst/>
            </a:prstGeom>
          </p:spPr>
        </p:pic>
      </p:grpSp>
      <p:grpSp>
        <p:nvGrpSpPr>
          <p:cNvPr id="20" name="Group 19">
            <a:extLst>
              <a:ext uri="{FF2B5EF4-FFF2-40B4-BE49-F238E27FC236}">
                <a16:creationId xmlns:a16="http://schemas.microsoft.com/office/drawing/2014/main" id="{E641624D-31A2-2C6B-4B04-B52C6F261C50}"/>
              </a:ext>
            </a:extLst>
          </p:cNvPr>
          <p:cNvGrpSpPr/>
          <p:nvPr/>
        </p:nvGrpSpPr>
        <p:grpSpPr>
          <a:xfrm>
            <a:off x="150109" y="5529676"/>
            <a:ext cx="5991939" cy="1314213"/>
            <a:chOff x="150109" y="5140211"/>
            <a:chExt cx="5991939" cy="1314213"/>
          </a:xfrm>
        </p:grpSpPr>
        <p:pic>
          <p:nvPicPr>
            <p:cNvPr id="16" name="Picture 15">
              <a:extLst>
                <a:ext uri="{FF2B5EF4-FFF2-40B4-BE49-F238E27FC236}">
                  <a16:creationId xmlns:a16="http://schemas.microsoft.com/office/drawing/2014/main" id="{99D7400A-EFA6-A974-1B95-DDF07DA5273F}"/>
                </a:ext>
              </a:extLst>
            </p:cNvPr>
            <p:cNvPicPr>
              <a:picLocks noChangeAspect="1"/>
            </p:cNvPicPr>
            <p:nvPr/>
          </p:nvPicPr>
          <p:blipFill>
            <a:blip r:embed="rId6"/>
            <a:srcRect b="68405"/>
            <a:stretch>
              <a:fillRect/>
            </a:stretch>
          </p:blipFill>
          <p:spPr>
            <a:xfrm>
              <a:off x="196157" y="5140211"/>
              <a:ext cx="5945891" cy="523220"/>
            </a:xfrm>
            <a:prstGeom prst="rect">
              <a:avLst/>
            </a:prstGeom>
          </p:spPr>
        </p:pic>
        <p:pic>
          <p:nvPicPr>
            <p:cNvPr id="19" name="Picture 18">
              <a:extLst>
                <a:ext uri="{FF2B5EF4-FFF2-40B4-BE49-F238E27FC236}">
                  <a16:creationId xmlns:a16="http://schemas.microsoft.com/office/drawing/2014/main" id="{F664E1BB-B9BB-FDDE-8C4C-6D2B890E3605}"/>
                </a:ext>
              </a:extLst>
            </p:cNvPr>
            <p:cNvPicPr>
              <a:picLocks noChangeAspect="1"/>
            </p:cNvPicPr>
            <p:nvPr/>
          </p:nvPicPr>
          <p:blipFill>
            <a:blip r:embed="rId6"/>
            <a:srcRect t="41279"/>
            <a:stretch>
              <a:fillRect/>
            </a:stretch>
          </p:blipFill>
          <p:spPr>
            <a:xfrm>
              <a:off x="150109" y="5481998"/>
              <a:ext cx="5945891" cy="972426"/>
            </a:xfrm>
            <a:prstGeom prst="rect">
              <a:avLst/>
            </a:prstGeom>
          </p:spPr>
        </p:pic>
      </p:gr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6794F49-5F41-2949-D1C7-24DEE94E1EDD}"/>
                  </a:ext>
                </a:extLst>
              </p:cNvPr>
              <p:cNvSpPr txBox="1"/>
              <p:nvPr/>
            </p:nvSpPr>
            <p:spPr>
              <a:xfrm>
                <a:off x="-1763600" y="2291061"/>
                <a:ext cx="1030807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r>
                            <a:rPr lang="en-CA" sz="3200" b="0" i="1" smtClean="0">
                              <a:solidFill>
                                <a:schemeClr val="tx1"/>
                              </a:solidFill>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solidFill>
                            <a:schemeClr val="tx1"/>
                          </a:solidFill>
                          <a:latin typeface="Cambria Math" panose="02040503050406030204" pitchFamily="18" charset="0"/>
                        </a:rPr>
                        <m:t>=</m:t>
                      </m:r>
                      <m:r>
                        <a:rPr lang="en-CA" sz="3200" i="1" smtClean="0">
                          <a:solidFill>
                            <a:srgbClr val="FF0000"/>
                          </a:solidFill>
                          <a:latin typeface="Cambria Math" panose="02040503050406030204" pitchFamily="18" charset="0"/>
                        </a:rPr>
                        <m:t>𝛾</m:t>
                      </m:r>
                      <m:r>
                        <a:rPr lang="en-CA" sz="3200" i="1" smtClean="0">
                          <a:solidFill>
                            <a:srgbClr val="FF0000"/>
                          </a:solidFill>
                          <a:latin typeface="Cambria Math" panose="02040503050406030204" pitchFamily="18" charset="0"/>
                        </a:rPr>
                        <m:t>(</m:t>
                      </m:r>
                      <m:r>
                        <a:rPr lang="en-CA" sz="3200" i="1" smtClean="0">
                          <a:solidFill>
                            <a:srgbClr val="FF0000"/>
                          </a:solidFill>
                          <a:latin typeface="Cambria Math" panose="02040503050406030204" pitchFamily="18" charset="0"/>
                        </a:rPr>
                        <m:t>𝑡</m:t>
                      </m:r>
                      <m:r>
                        <a:rPr lang="en-CA" sz="3200" i="1" smtClean="0">
                          <a:solidFill>
                            <a:srgbClr val="FF0000"/>
                          </a:solidFill>
                          <a:latin typeface="Cambria Math" panose="02040503050406030204" pitchFamily="18" charset="0"/>
                        </a:rPr>
                        <m:t>+</m:t>
                      </m:r>
                      <m:r>
                        <m:rPr>
                          <m:sty m:val="p"/>
                        </m:rPr>
                        <a:rPr lang="en-CA" sz="3200">
                          <a:solidFill>
                            <a:srgbClr val="FF0000"/>
                          </a:solidFill>
                          <a:latin typeface="Cambria Math" panose="02040503050406030204" pitchFamily="18" charset="0"/>
                        </a:rPr>
                        <m:t>Δ</m:t>
                      </m:r>
                      <m:r>
                        <a:rPr lang="en-CA" sz="3200" i="1">
                          <a:solidFill>
                            <a:srgbClr val="FF0000"/>
                          </a:solidFill>
                          <a:latin typeface="Cambria Math" panose="02040503050406030204" pitchFamily="18" charset="0"/>
                        </a:rPr>
                        <m:t>)</m:t>
                      </m:r>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e>
                      </m:d>
                    </m:oMath>
                  </m:oMathPara>
                </a14:m>
                <a:endParaRPr lang="en-US" sz="3200" dirty="0">
                  <a:solidFill>
                    <a:schemeClr val="tx1"/>
                  </a:solidFill>
                </a:endParaRPr>
              </a:p>
            </p:txBody>
          </p:sp>
        </mc:Choice>
        <mc:Fallback>
          <p:sp>
            <p:nvSpPr>
              <p:cNvPr id="3" name="TextBox 2">
                <a:extLst>
                  <a:ext uri="{FF2B5EF4-FFF2-40B4-BE49-F238E27FC236}">
                    <a16:creationId xmlns:a16="http://schemas.microsoft.com/office/drawing/2014/main" id="{36794F49-5F41-2949-D1C7-24DEE94E1EDD}"/>
                  </a:ext>
                </a:extLst>
              </p:cNvPr>
              <p:cNvSpPr txBox="1">
                <a:spLocks noRot="1" noChangeAspect="1" noMove="1" noResize="1" noEditPoints="1" noAdjustHandles="1" noChangeArrowheads="1" noChangeShapeType="1" noTextEdit="1"/>
              </p:cNvSpPr>
              <p:nvPr/>
            </p:nvSpPr>
            <p:spPr>
              <a:xfrm>
                <a:off x="-1763600" y="2291061"/>
                <a:ext cx="10308072" cy="584775"/>
              </a:xfrm>
              <a:prstGeom prst="rect">
                <a:avLst/>
              </a:prstGeom>
              <a:blipFill>
                <a:blip r:embed="rId7"/>
                <a:stretch>
                  <a:fillRect b="-21277"/>
                </a:stretch>
              </a:blipFill>
            </p:spPr>
            <p:txBody>
              <a:bodyPr/>
              <a:lstStyle/>
              <a:p>
                <a:r>
                  <a:rPr lang="en-US">
                    <a:noFill/>
                  </a:rPr>
                  <a:t> </a:t>
                </a:r>
              </a:p>
            </p:txBody>
          </p:sp>
        </mc:Fallback>
      </mc:AlternateContent>
      <p:sp>
        <p:nvSpPr>
          <p:cNvPr id="27" name="Title 1">
            <a:extLst>
              <a:ext uri="{FF2B5EF4-FFF2-40B4-BE49-F238E27FC236}">
                <a16:creationId xmlns:a16="http://schemas.microsoft.com/office/drawing/2014/main" id="{D34B79EE-C7C7-6242-3AA8-45CF9C05D4B7}"/>
              </a:ext>
            </a:extLst>
          </p:cNvPr>
          <p:cNvSpPr>
            <a:spLocks noGrp="1"/>
          </p:cNvSpPr>
          <p:nvPr>
            <p:ph type="title"/>
          </p:nvPr>
        </p:nvSpPr>
        <p:spPr>
          <a:xfrm>
            <a:off x="838200" y="365125"/>
            <a:ext cx="10515600" cy="1325563"/>
          </a:xfrm>
        </p:spPr>
        <p:txBody>
          <a:bodyPr/>
          <a:lstStyle/>
          <a:p>
            <a:r>
              <a:rPr lang="en-US" dirty="0" err="1"/>
              <a:t>aniMotum</a:t>
            </a:r>
            <a:r>
              <a:rPr lang="en-US" dirty="0"/>
              <a:t> – </a:t>
            </a:r>
            <a:r>
              <a:rPr lang="en-US" dirty="0" err="1"/>
              <a:t>mp</a:t>
            </a:r>
            <a:r>
              <a:rPr lang="en-US" dirty="0"/>
              <a:t> version</a:t>
            </a:r>
          </a:p>
        </p:txBody>
      </p:sp>
    </p:spTree>
    <p:extLst>
      <p:ext uri="{BB962C8B-B14F-4D97-AF65-F5344CB8AC3E}">
        <p14:creationId xmlns:p14="http://schemas.microsoft.com/office/powerpoint/2010/main" val="1358370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681B5-2ECC-282B-9265-E76B0482529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AA6120E-F193-3775-0376-F8181A43EA0F}"/>
              </a:ext>
            </a:extLst>
          </p:cNvPr>
          <p:cNvSpPr txBox="1"/>
          <p:nvPr/>
        </p:nvSpPr>
        <p:spPr>
          <a:xfrm>
            <a:off x="519644" y="1383724"/>
            <a:ext cx="2779352" cy="523220"/>
          </a:xfrm>
          <a:prstGeom prst="rect">
            <a:avLst/>
          </a:prstGeom>
          <a:noFill/>
        </p:spPr>
        <p:txBody>
          <a:bodyPr wrap="none" rtlCol="0">
            <a:spAutoFit/>
          </a:bodyPr>
          <a:lstStyle/>
          <a:p>
            <a:r>
              <a:rPr lang="en-CA" sz="2800" dirty="0">
                <a:highlight>
                  <a:srgbClr val="00FFFF"/>
                </a:highlight>
              </a:rPr>
              <a:t>Process equation:</a:t>
            </a:r>
          </a:p>
        </p:txBody>
      </p:sp>
      <p:sp>
        <p:nvSpPr>
          <p:cNvPr id="5" name="TextBox 4">
            <a:extLst>
              <a:ext uri="{FF2B5EF4-FFF2-40B4-BE49-F238E27FC236}">
                <a16:creationId xmlns:a16="http://schemas.microsoft.com/office/drawing/2014/main" id="{D666501A-F526-2EB1-49EC-B6CA48162E9D}"/>
              </a:ext>
            </a:extLst>
          </p:cNvPr>
          <p:cNvSpPr txBox="1"/>
          <p:nvPr/>
        </p:nvSpPr>
        <p:spPr>
          <a:xfrm>
            <a:off x="519644" y="3889334"/>
            <a:ext cx="3732963" cy="523220"/>
          </a:xfrm>
          <a:prstGeom prst="rect">
            <a:avLst/>
          </a:prstGeom>
          <a:noFill/>
        </p:spPr>
        <p:txBody>
          <a:bodyPr wrap="none" rtlCol="0">
            <a:spAutoFit/>
          </a:bodyPr>
          <a:lstStyle/>
          <a:p>
            <a:r>
              <a:rPr lang="en-CA" sz="2800" dirty="0">
                <a:highlight>
                  <a:srgbClr val="E370D5"/>
                </a:highlight>
              </a:rPr>
              <a:t>Measurement equation:</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C0246ED-6F19-5B58-C3F5-C88D97B4A202}"/>
                  </a:ext>
                </a:extLst>
              </p:cNvPr>
              <p:cNvSpPr txBox="1"/>
              <p:nvPr/>
            </p:nvSpPr>
            <p:spPr>
              <a:xfrm>
                <a:off x="772161" y="4412554"/>
                <a:ext cx="650683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0,</m:t>
                          </m:r>
                          <m:r>
                            <m:rPr>
                              <m:sty m:val="p"/>
                            </m:rPr>
                            <a:rPr lang="en-CA" sz="3200" b="0" i="0" smtClean="0">
                              <a:latin typeface="Cambria Math" panose="02040503050406030204" pitchFamily="18" charset="0"/>
                            </a:rPr>
                            <m:t>Σ</m:t>
                          </m:r>
                        </m:e>
                      </m:d>
                    </m:oMath>
                  </m:oMathPara>
                </a14:m>
                <a:endParaRPr lang="en-US" sz="3200" dirty="0"/>
              </a:p>
            </p:txBody>
          </p:sp>
        </mc:Choice>
        <mc:Fallback>
          <p:sp>
            <p:nvSpPr>
              <p:cNvPr id="6" name="TextBox 5">
                <a:extLst>
                  <a:ext uri="{FF2B5EF4-FFF2-40B4-BE49-F238E27FC236}">
                    <a16:creationId xmlns:a16="http://schemas.microsoft.com/office/drawing/2014/main" id="{5C0246ED-6F19-5B58-C3F5-C88D97B4A202}"/>
                  </a:ext>
                </a:extLst>
              </p:cNvPr>
              <p:cNvSpPr txBox="1">
                <a:spLocks noRot="1" noChangeAspect="1" noMove="1" noResize="1" noEditPoints="1" noAdjustHandles="1" noChangeArrowheads="1" noChangeShapeType="1" noTextEdit="1"/>
              </p:cNvSpPr>
              <p:nvPr/>
            </p:nvSpPr>
            <p:spPr>
              <a:xfrm>
                <a:off x="772161" y="4412554"/>
                <a:ext cx="6506835" cy="584775"/>
              </a:xfrm>
              <a:prstGeom prst="rect">
                <a:avLst/>
              </a:prstGeom>
              <a:blipFill>
                <a:blip r:embed="rId3"/>
                <a:stretch>
                  <a:fillRect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412755E-FAA9-D29B-FE05-8ACDB945B94E}"/>
                  </a:ext>
                </a:extLst>
              </p:cNvPr>
              <p:cNvSpPr txBox="1"/>
              <p:nvPr/>
            </p:nvSpPr>
            <p:spPr>
              <a:xfrm>
                <a:off x="1119296" y="3150236"/>
                <a:ext cx="10036384" cy="1077218"/>
              </a:xfrm>
              <a:prstGeom prst="rect">
                <a:avLst/>
              </a:prstGeom>
              <a:noFill/>
            </p:spPr>
            <p:txBody>
              <a:bodyPr wrap="square">
                <a:spAutoFit/>
              </a:bodyPr>
              <a:lstStyle/>
              <a:p>
                <a14:m>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oMath>
                </a14:m>
                <a:r>
                  <a:rPr lang="en-US" sz="3200" dirty="0"/>
                  <a:t> +</a:t>
                </a:r>
                <a:r>
                  <a:rPr lang="en-CA" sz="3200" dirty="0"/>
                  <a:t> </a:t>
                </a:r>
                <a14:m>
                  <m:oMath xmlns:m="http://schemas.openxmlformats.org/officeDocument/2006/math">
                    <m:r>
                      <a:rPr lang="en-CA" sz="3200" i="1">
                        <a:latin typeface="Cambria Math" panose="02040503050406030204" pitchFamily="18" charset="0"/>
                      </a:rPr>
                      <m:t>𝑣</m:t>
                    </m:r>
                    <m:d>
                      <m:dPr>
                        <m:ctrlPr>
                          <a:rPr lang="en-CA" sz="3200" i="1">
                            <a:latin typeface="Cambria Math" panose="02040503050406030204" pitchFamily="18" charset="0"/>
                          </a:rPr>
                        </m:ctrlPr>
                      </m:dPr>
                      <m:e>
                        <m:r>
                          <a:rPr lang="en-CA" sz="3200" i="1">
                            <a:latin typeface="Cambria Math" panose="02040503050406030204" pitchFamily="18" charset="0"/>
                          </a:rPr>
                          <m:t>𝑡</m:t>
                        </m:r>
                        <m:r>
                          <a:rPr lang="en-CA" sz="3200" i="1">
                            <a:latin typeface="Cambria Math" panose="02040503050406030204" pitchFamily="18" charset="0"/>
                          </a:rPr>
                          <m:t>+</m:t>
                        </m:r>
                        <m:r>
                          <m:rPr>
                            <m:sty m:val="p"/>
                          </m:rPr>
                          <a:rPr lang="en-CA" sz="3200">
                            <a:latin typeface="Cambria Math" panose="02040503050406030204" pitchFamily="18" charset="0"/>
                          </a:rPr>
                          <m:t>Δ</m:t>
                        </m:r>
                      </m:e>
                    </m:d>
                    <m:r>
                      <m:rPr>
                        <m:sty m:val="p"/>
                      </m:rPr>
                      <a:rPr lang="en-CA" sz="3200" b="0" i="0" smtClean="0">
                        <a:latin typeface="Cambria Math" panose="02040503050406030204" pitchFamily="18" charset="0"/>
                      </a:rPr>
                      <m:t>Δ</m:t>
                    </m:r>
                    <m:r>
                      <a:rPr lang="en-CA" sz="3200" i="1">
                        <a:latin typeface="Cambria Math" panose="02040503050406030204" pitchFamily="18" charset="0"/>
                      </a:rPr>
                      <m:t>+</m:t>
                    </m:r>
                    <m:r>
                      <a:rPr lang="en-CA" sz="3200" i="1" smtClean="0">
                        <a:solidFill>
                          <a:srgbClr val="FFC000"/>
                        </a:solidFill>
                        <a:latin typeface="Cambria Math" panose="02040503050406030204" pitchFamily="18" charset="0"/>
                        <a:ea typeface="Cambria Math" panose="02040503050406030204" pitchFamily="18" charset="0"/>
                      </a:rPr>
                      <m:t>𝜉</m:t>
                    </m:r>
                    <m:d>
                      <m:dPr>
                        <m:ctrlPr>
                          <a:rPr lang="en-CA" sz="3200" i="1">
                            <a:solidFill>
                              <a:srgbClr val="FFC000"/>
                            </a:solidFill>
                            <a:latin typeface="Cambria Math" panose="02040503050406030204" pitchFamily="18" charset="0"/>
                            <a:ea typeface="Cambria Math" panose="02040503050406030204" pitchFamily="18" charset="0"/>
                          </a:rPr>
                        </m:ctrlPr>
                      </m:dPr>
                      <m:e>
                        <m:r>
                          <m:rPr>
                            <m:sty m:val="p"/>
                          </m:rPr>
                          <a:rPr lang="en-CA" sz="3200">
                            <a:solidFill>
                              <a:srgbClr val="FFC000"/>
                            </a:solidFill>
                            <a:latin typeface="Cambria Math" panose="02040503050406030204" pitchFamily="18" charset="0"/>
                            <a:ea typeface="Cambria Math" panose="02040503050406030204" pitchFamily="18" charset="0"/>
                          </a:rPr>
                          <m:t>Δ</m:t>
                        </m:r>
                      </m:e>
                    </m:d>
                    <m:r>
                      <a:rPr lang="en-CA" sz="3200" i="1">
                        <a:solidFill>
                          <a:srgbClr val="FFC000"/>
                        </a:solidFill>
                        <a:latin typeface="Cambria Math" panose="02040503050406030204" pitchFamily="18" charset="0"/>
                        <a:ea typeface="Cambria Math" panose="02040503050406030204" pitchFamily="18" charset="0"/>
                      </a:rPr>
                      <m:t>,</m:t>
                    </m:r>
                    <m:r>
                      <a:rPr lang="en-CA" sz="3200" i="1">
                        <a:solidFill>
                          <a:srgbClr val="FFC000"/>
                        </a:solidFill>
                        <a:latin typeface="Cambria Math" panose="02040503050406030204" pitchFamily="18" charset="0"/>
                        <a:ea typeface="Cambria Math" panose="02040503050406030204" pitchFamily="18" charset="0"/>
                      </a:rPr>
                      <m:t>𝜉</m:t>
                    </m:r>
                    <m:d>
                      <m:dPr>
                        <m:ctrlPr>
                          <a:rPr lang="en-CA" sz="3200" i="1">
                            <a:solidFill>
                              <a:srgbClr val="FFC000"/>
                            </a:solidFill>
                            <a:latin typeface="Cambria Math" panose="02040503050406030204" pitchFamily="18" charset="0"/>
                            <a:ea typeface="Cambria Math" panose="02040503050406030204" pitchFamily="18" charset="0"/>
                          </a:rPr>
                        </m:ctrlPr>
                      </m:dPr>
                      <m:e>
                        <m:r>
                          <m:rPr>
                            <m:sty m:val="p"/>
                          </m:rPr>
                          <a:rPr lang="en-CA" sz="3200">
                            <a:solidFill>
                              <a:srgbClr val="FFC000"/>
                            </a:solidFill>
                            <a:latin typeface="Cambria Math" panose="02040503050406030204" pitchFamily="18" charset="0"/>
                            <a:ea typeface="Cambria Math" panose="02040503050406030204" pitchFamily="18" charset="0"/>
                          </a:rPr>
                          <m:t>Δ</m:t>
                        </m:r>
                      </m:e>
                    </m:d>
                    <m:r>
                      <a:rPr lang="en-CA" sz="3200" i="1">
                        <a:solidFill>
                          <a:srgbClr val="FFC000"/>
                        </a:solidFill>
                        <a:latin typeface="Cambria Math" panose="02040503050406030204" pitchFamily="18" charset="0"/>
                        <a:ea typeface="Cambria Math" panose="02040503050406030204" pitchFamily="18" charset="0"/>
                      </a:rPr>
                      <m:t>∼</m:t>
                    </m:r>
                    <m:r>
                      <m:rPr>
                        <m:sty m:val="p"/>
                      </m:rPr>
                      <a:rPr lang="en-CA" sz="3200">
                        <a:solidFill>
                          <a:srgbClr val="FFC000"/>
                        </a:solidFill>
                        <a:latin typeface="Cambria Math" panose="02040503050406030204" pitchFamily="18" charset="0"/>
                        <a:ea typeface="Cambria Math" panose="02040503050406030204" pitchFamily="18" charset="0"/>
                      </a:rPr>
                      <m:t>N</m:t>
                    </m:r>
                    <m:d>
                      <m:dPr>
                        <m:ctrlPr>
                          <a:rPr lang="en-CA" sz="3200" i="1">
                            <a:solidFill>
                              <a:srgbClr val="FFC000"/>
                            </a:solidFill>
                            <a:latin typeface="Cambria Math" panose="02040503050406030204" pitchFamily="18" charset="0"/>
                            <a:ea typeface="Cambria Math" panose="02040503050406030204" pitchFamily="18" charset="0"/>
                          </a:rPr>
                        </m:ctrlPr>
                      </m:dPr>
                      <m:e>
                        <m:r>
                          <a:rPr lang="en-CA" sz="3200" i="1">
                            <a:solidFill>
                              <a:srgbClr val="FFC000"/>
                            </a:solidFill>
                            <a:latin typeface="Cambria Math" panose="02040503050406030204" pitchFamily="18" charset="0"/>
                            <a:ea typeface="Cambria Math" panose="02040503050406030204" pitchFamily="18" charset="0"/>
                          </a:rPr>
                          <m:t>0,</m:t>
                        </m:r>
                        <m:sSup>
                          <m:sSupPr>
                            <m:ctrlPr>
                              <a:rPr lang="en-CA" sz="3200" i="1">
                                <a:solidFill>
                                  <a:srgbClr val="FFC000"/>
                                </a:solidFill>
                                <a:latin typeface="Cambria Math" panose="02040503050406030204" pitchFamily="18" charset="0"/>
                                <a:ea typeface="Cambria Math" panose="02040503050406030204" pitchFamily="18" charset="0"/>
                              </a:rPr>
                            </m:ctrlPr>
                          </m:sSupPr>
                          <m:e>
                            <m:r>
                              <m:rPr>
                                <m:sty m:val="p"/>
                              </m:rPr>
                              <a:rPr lang="en-CA" sz="3200">
                                <a:solidFill>
                                  <a:srgbClr val="FFC000"/>
                                </a:solidFill>
                                <a:latin typeface="Cambria Math" panose="02040503050406030204" pitchFamily="18" charset="0"/>
                                <a:ea typeface="Cambria Math" panose="02040503050406030204" pitchFamily="18" charset="0"/>
                              </a:rPr>
                              <m:t>Δ</m:t>
                            </m:r>
                          </m:e>
                          <m:sup>
                            <m:r>
                              <a:rPr lang="en-CA" sz="3200">
                                <a:solidFill>
                                  <a:srgbClr val="FFC000"/>
                                </a:solidFill>
                                <a:latin typeface="Cambria Math" panose="02040503050406030204" pitchFamily="18" charset="0"/>
                                <a:ea typeface="Cambria Math" panose="02040503050406030204" pitchFamily="18" charset="0"/>
                              </a:rPr>
                              <m:t>2</m:t>
                            </m:r>
                          </m:sup>
                        </m:sSup>
                        <m:sSup>
                          <m:sSupPr>
                            <m:ctrlPr>
                              <a:rPr lang="en-CA" sz="3200" i="1">
                                <a:solidFill>
                                  <a:srgbClr val="FFC000"/>
                                </a:solidFill>
                                <a:latin typeface="Cambria Math" panose="02040503050406030204" pitchFamily="18" charset="0"/>
                                <a:ea typeface="Cambria Math" panose="02040503050406030204" pitchFamily="18" charset="0"/>
                              </a:rPr>
                            </m:ctrlPr>
                          </m:sSupPr>
                          <m:e>
                            <m:r>
                              <a:rPr lang="en-CA" sz="3200" i="1">
                                <a:solidFill>
                                  <a:srgbClr val="FFC000"/>
                                </a:solidFill>
                                <a:latin typeface="Cambria Math" panose="02040503050406030204" pitchFamily="18" charset="0"/>
                                <a:ea typeface="Cambria Math" panose="02040503050406030204" pitchFamily="18" charset="0"/>
                              </a:rPr>
                              <m:t>𝜎</m:t>
                            </m:r>
                          </m:e>
                          <m:sup>
                            <m:r>
                              <a:rPr lang="en-CA" sz="3200" i="1">
                                <a:solidFill>
                                  <a:srgbClr val="FFC000"/>
                                </a:solidFill>
                                <a:latin typeface="Cambria Math" panose="02040503050406030204" pitchFamily="18" charset="0"/>
                                <a:ea typeface="Cambria Math" panose="02040503050406030204" pitchFamily="18" charset="0"/>
                              </a:rPr>
                              <m:t>2</m:t>
                            </m:r>
                          </m:sup>
                        </m:sSup>
                      </m:e>
                    </m:d>
                  </m:oMath>
                </a14:m>
                <a:endParaRPr lang="en-US" sz="3200" dirty="0">
                  <a:solidFill>
                    <a:srgbClr val="FFC000"/>
                  </a:solidFill>
                </a:endParaRPr>
              </a:p>
              <a:p>
                <a:endParaRPr lang="en-US" sz="3200" dirty="0"/>
              </a:p>
            </p:txBody>
          </p:sp>
        </mc:Choice>
        <mc:Fallback>
          <p:sp>
            <p:nvSpPr>
              <p:cNvPr id="8" name="TextBox 7">
                <a:extLst>
                  <a:ext uri="{FF2B5EF4-FFF2-40B4-BE49-F238E27FC236}">
                    <a16:creationId xmlns:a16="http://schemas.microsoft.com/office/drawing/2014/main" id="{B412755E-FAA9-D29B-FE05-8ACDB945B94E}"/>
                  </a:ext>
                </a:extLst>
              </p:cNvPr>
              <p:cNvSpPr txBox="1">
                <a:spLocks noRot="1" noChangeAspect="1" noMove="1" noResize="1" noEditPoints="1" noAdjustHandles="1" noChangeArrowheads="1" noChangeShapeType="1" noTextEdit="1"/>
              </p:cNvSpPr>
              <p:nvPr/>
            </p:nvSpPr>
            <p:spPr>
              <a:xfrm>
                <a:off x="1119296" y="3150236"/>
                <a:ext cx="10036384" cy="1077218"/>
              </a:xfrm>
              <a:prstGeom prst="rect">
                <a:avLst/>
              </a:prstGeom>
              <a:blipFill>
                <a:blip r:embed="rId4"/>
                <a:stretch>
                  <a:fillRect l="-506" t="-823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09F1F04-90AC-5E97-9308-39E422130CFA}"/>
              </a:ext>
            </a:extLst>
          </p:cNvPr>
          <p:cNvSpPr txBox="1"/>
          <p:nvPr/>
        </p:nvSpPr>
        <p:spPr>
          <a:xfrm>
            <a:off x="568968" y="1865229"/>
            <a:ext cx="2600135" cy="523220"/>
          </a:xfrm>
          <a:prstGeom prst="rect">
            <a:avLst/>
          </a:prstGeom>
          <a:noFill/>
        </p:spPr>
        <p:txBody>
          <a:bodyPr wrap="none" rtlCol="0">
            <a:spAutoFit/>
          </a:bodyPr>
          <a:lstStyle/>
          <a:p>
            <a:r>
              <a:rPr lang="en-CA" sz="2800" dirty="0"/>
              <a:t>Velocity (speed)</a:t>
            </a:r>
          </a:p>
        </p:txBody>
      </p:sp>
      <p:sp>
        <p:nvSpPr>
          <p:cNvPr id="10" name="TextBox 9">
            <a:extLst>
              <a:ext uri="{FF2B5EF4-FFF2-40B4-BE49-F238E27FC236}">
                <a16:creationId xmlns:a16="http://schemas.microsoft.com/office/drawing/2014/main" id="{72A4EBF8-06FD-AD2C-8C0D-3E2C34D597E0}"/>
              </a:ext>
            </a:extLst>
          </p:cNvPr>
          <p:cNvSpPr txBox="1"/>
          <p:nvPr/>
        </p:nvSpPr>
        <p:spPr>
          <a:xfrm>
            <a:off x="568967" y="2808270"/>
            <a:ext cx="1422312" cy="523220"/>
          </a:xfrm>
          <a:prstGeom prst="rect">
            <a:avLst/>
          </a:prstGeom>
          <a:noFill/>
        </p:spPr>
        <p:txBody>
          <a:bodyPr wrap="none" rtlCol="0">
            <a:spAutoFit/>
          </a:bodyPr>
          <a:lstStyle/>
          <a:p>
            <a:r>
              <a:rPr lang="en-CA" sz="2800" dirty="0"/>
              <a:t>Location</a:t>
            </a:r>
          </a:p>
        </p:txBody>
      </p:sp>
      <p:grpSp>
        <p:nvGrpSpPr>
          <p:cNvPr id="18" name="Group 17">
            <a:extLst>
              <a:ext uri="{FF2B5EF4-FFF2-40B4-BE49-F238E27FC236}">
                <a16:creationId xmlns:a16="http://schemas.microsoft.com/office/drawing/2014/main" id="{C3852392-DCDF-1FCA-0B79-9C74732D5C07}"/>
              </a:ext>
            </a:extLst>
          </p:cNvPr>
          <p:cNvGrpSpPr/>
          <p:nvPr/>
        </p:nvGrpSpPr>
        <p:grpSpPr>
          <a:xfrm>
            <a:off x="6785927" y="5236072"/>
            <a:ext cx="5406073" cy="1784846"/>
            <a:chOff x="6785927" y="5066739"/>
            <a:chExt cx="5406073" cy="1784846"/>
          </a:xfrm>
        </p:grpSpPr>
        <p:pic>
          <p:nvPicPr>
            <p:cNvPr id="11" name="Picture 10">
              <a:extLst>
                <a:ext uri="{FF2B5EF4-FFF2-40B4-BE49-F238E27FC236}">
                  <a16:creationId xmlns:a16="http://schemas.microsoft.com/office/drawing/2014/main" id="{F0A949A6-CE11-8F62-DA95-12483D0295E1}"/>
                </a:ext>
              </a:extLst>
            </p:cNvPr>
            <p:cNvPicPr>
              <a:picLocks noChangeAspect="1"/>
            </p:cNvPicPr>
            <p:nvPr/>
          </p:nvPicPr>
          <p:blipFill>
            <a:blip r:embed="rId5"/>
            <a:srcRect t="40366"/>
            <a:stretch>
              <a:fillRect/>
            </a:stretch>
          </p:blipFill>
          <p:spPr>
            <a:xfrm>
              <a:off x="6785927" y="5520549"/>
              <a:ext cx="5406073" cy="1331036"/>
            </a:xfrm>
            <a:prstGeom prst="rect">
              <a:avLst/>
            </a:prstGeom>
          </p:spPr>
        </p:pic>
        <p:pic>
          <p:nvPicPr>
            <p:cNvPr id="17" name="Picture 16">
              <a:extLst>
                <a:ext uri="{FF2B5EF4-FFF2-40B4-BE49-F238E27FC236}">
                  <a16:creationId xmlns:a16="http://schemas.microsoft.com/office/drawing/2014/main" id="{EBE4EEC3-94BE-9B6E-858D-7BEE02D85708}"/>
                </a:ext>
              </a:extLst>
            </p:cNvPr>
            <p:cNvPicPr>
              <a:picLocks noChangeAspect="1"/>
            </p:cNvPicPr>
            <p:nvPr/>
          </p:nvPicPr>
          <p:blipFill>
            <a:blip r:embed="rId5"/>
            <a:srcRect b="76404"/>
            <a:stretch>
              <a:fillRect/>
            </a:stretch>
          </p:blipFill>
          <p:spPr>
            <a:xfrm>
              <a:off x="6785927" y="5066739"/>
              <a:ext cx="5406073" cy="526657"/>
            </a:xfrm>
            <a:prstGeom prst="rect">
              <a:avLst/>
            </a:prstGeom>
          </p:spPr>
        </p:pic>
      </p:grpSp>
      <p:grpSp>
        <p:nvGrpSpPr>
          <p:cNvPr id="20" name="Group 19">
            <a:extLst>
              <a:ext uri="{FF2B5EF4-FFF2-40B4-BE49-F238E27FC236}">
                <a16:creationId xmlns:a16="http://schemas.microsoft.com/office/drawing/2014/main" id="{602688B4-EF56-477D-2209-80AE0AE2AA1F}"/>
              </a:ext>
            </a:extLst>
          </p:cNvPr>
          <p:cNvGrpSpPr/>
          <p:nvPr/>
        </p:nvGrpSpPr>
        <p:grpSpPr>
          <a:xfrm>
            <a:off x="150109" y="5529676"/>
            <a:ext cx="5991939" cy="1314213"/>
            <a:chOff x="150109" y="5140211"/>
            <a:chExt cx="5991939" cy="1314213"/>
          </a:xfrm>
        </p:grpSpPr>
        <p:pic>
          <p:nvPicPr>
            <p:cNvPr id="16" name="Picture 15">
              <a:extLst>
                <a:ext uri="{FF2B5EF4-FFF2-40B4-BE49-F238E27FC236}">
                  <a16:creationId xmlns:a16="http://schemas.microsoft.com/office/drawing/2014/main" id="{0964652A-94CC-71D2-DA65-8F385EDBD049}"/>
                </a:ext>
              </a:extLst>
            </p:cNvPr>
            <p:cNvPicPr>
              <a:picLocks noChangeAspect="1"/>
            </p:cNvPicPr>
            <p:nvPr/>
          </p:nvPicPr>
          <p:blipFill>
            <a:blip r:embed="rId6"/>
            <a:srcRect b="68405"/>
            <a:stretch>
              <a:fillRect/>
            </a:stretch>
          </p:blipFill>
          <p:spPr>
            <a:xfrm>
              <a:off x="196157" y="5140211"/>
              <a:ext cx="5945891" cy="523220"/>
            </a:xfrm>
            <a:prstGeom prst="rect">
              <a:avLst/>
            </a:prstGeom>
          </p:spPr>
        </p:pic>
        <p:pic>
          <p:nvPicPr>
            <p:cNvPr id="19" name="Picture 18">
              <a:extLst>
                <a:ext uri="{FF2B5EF4-FFF2-40B4-BE49-F238E27FC236}">
                  <a16:creationId xmlns:a16="http://schemas.microsoft.com/office/drawing/2014/main" id="{D618BFF2-834B-B4AD-94A1-F3A471FF678D}"/>
                </a:ext>
              </a:extLst>
            </p:cNvPr>
            <p:cNvPicPr>
              <a:picLocks noChangeAspect="1"/>
            </p:cNvPicPr>
            <p:nvPr/>
          </p:nvPicPr>
          <p:blipFill>
            <a:blip r:embed="rId6"/>
            <a:srcRect t="41279"/>
            <a:stretch>
              <a:fillRect/>
            </a:stretch>
          </p:blipFill>
          <p:spPr>
            <a:xfrm>
              <a:off x="150109" y="5481998"/>
              <a:ext cx="5945891" cy="972426"/>
            </a:xfrm>
            <a:prstGeom prst="rect">
              <a:avLst/>
            </a:prstGeom>
          </p:spPr>
        </p:pic>
      </p:grpSp>
      <p:grpSp>
        <p:nvGrpSpPr>
          <p:cNvPr id="21" name="Group 20">
            <a:extLst>
              <a:ext uri="{FF2B5EF4-FFF2-40B4-BE49-F238E27FC236}">
                <a16:creationId xmlns:a16="http://schemas.microsoft.com/office/drawing/2014/main" id="{5F3704F3-44E9-6904-7905-CBD280A33B38}"/>
              </a:ext>
            </a:extLst>
          </p:cNvPr>
          <p:cNvGrpSpPr/>
          <p:nvPr/>
        </p:nvGrpSpPr>
        <p:grpSpPr>
          <a:xfrm>
            <a:off x="3304778" y="1420207"/>
            <a:ext cx="8887221" cy="1400353"/>
            <a:chOff x="8977086" y="1673359"/>
            <a:chExt cx="8887221" cy="1400353"/>
          </a:xfrm>
          <a:solidFill>
            <a:srgbClr val="73FEFF"/>
          </a:solidFill>
        </p:grpSpPr>
        <p:sp>
          <p:nvSpPr>
            <p:cNvPr id="22" name="Rectangle 21">
              <a:extLst>
                <a:ext uri="{FF2B5EF4-FFF2-40B4-BE49-F238E27FC236}">
                  <a16:creationId xmlns:a16="http://schemas.microsoft.com/office/drawing/2014/main" id="{5F5EB4D6-8FEB-2862-4129-C83129BEB6D6}"/>
                </a:ext>
              </a:extLst>
            </p:cNvPr>
            <p:cNvSpPr/>
            <p:nvPr/>
          </p:nvSpPr>
          <p:spPr>
            <a:xfrm>
              <a:off x="8977086" y="1673359"/>
              <a:ext cx="8887221"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0839B45-4A1D-24AB-7D76-CCC59E131421}"/>
                </a:ext>
              </a:extLst>
            </p:cNvPr>
            <p:cNvSpPr/>
            <p:nvPr/>
          </p:nvSpPr>
          <p:spPr>
            <a:xfrm>
              <a:off x="8978052" y="2184621"/>
              <a:ext cx="1422312" cy="88909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8E711E00-FD18-3946-C5FE-49E43C8558D3}"/>
                  </a:ext>
                </a:extLst>
              </p:cNvPr>
              <p:cNvSpPr txBox="1"/>
              <p:nvPr/>
            </p:nvSpPr>
            <p:spPr>
              <a:xfrm>
                <a:off x="3146596" y="1541191"/>
                <a:ext cx="9204956" cy="5884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CA" sz="2800" b="0" i="0" smtClean="0">
                          <a:solidFill>
                            <a:srgbClr val="FF0000"/>
                          </a:solidFill>
                          <a:latin typeface="Cambria Math" panose="02040503050406030204" pitchFamily="18" charset="0"/>
                        </a:rPr>
                        <m:t>logit</m:t>
                      </m:r>
                      <m:d>
                        <m:dPr>
                          <m:ctrlPr>
                            <a:rPr lang="en-CA" sz="2800" b="0" i="1" smtClean="0">
                              <a:solidFill>
                                <a:srgbClr val="FF0000"/>
                              </a:solidFill>
                              <a:latin typeface="Cambria Math" panose="02040503050406030204" pitchFamily="18" charset="0"/>
                            </a:rPr>
                          </m:ctrlPr>
                        </m:dPr>
                        <m:e>
                          <m:r>
                            <a:rPr lang="en-CA" sz="2800" b="0" i="1" smtClean="0">
                              <a:solidFill>
                                <a:srgbClr val="FF0000"/>
                              </a:solidFill>
                              <a:latin typeface="Cambria Math" panose="02040503050406030204" pitchFamily="18" charset="0"/>
                            </a:rPr>
                            <m:t>𝛾</m:t>
                          </m:r>
                          <m:r>
                            <a:rPr lang="en-CA" sz="2800" b="0" i="1" smtClean="0">
                              <a:solidFill>
                                <a:srgbClr val="FF0000"/>
                              </a:solidFill>
                              <a:latin typeface="Cambria Math" panose="02040503050406030204" pitchFamily="18" charset="0"/>
                            </a:rPr>
                            <m:t>(</m:t>
                          </m:r>
                          <m:r>
                            <a:rPr lang="en-CA" sz="2800" b="0" i="1" smtClean="0">
                              <a:solidFill>
                                <a:srgbClr val="FF0000"/>
                              </a:solidFill>
                              <a:latin typeface="Cambria Math" panose="02040503050406030204" pitchFamily="18" charset="0"/>
                            </a:rPr>
                            <m:t>𝑡</m:t>
                          </m:r>
                          <m:r>
                            <a:rPr lang="en-CA" sz="2800" b="0" i="1" smtClean="0">
                              <a:solidFill>
                                <a:srgbClr val="FF0000"/>
                              </a:solidFill>
                              <a:latin typeface="Cambria Math" panose="02040503050406030204" pitchFamily="18" charset="0"/>
                            </a:rPr>
                            <m:t>+</m:t>
                          </m:r>
                          <m:r>
                            <m:rPr>
                              <m:sty m:val="p"/>
                            </m:rPr>
                            <a:rPr lang="en-CA" sz="2800" b="0" i="0" smtClean="0">
                              <a:solidFill>
                                <a:srgbClr val="FF0000"/>
                              </a:solidFill>
                              <a:latin typeface="Cambria Math" panose="02040503050406030204" pitchFamily="18" charset="0"/>
                            </a:rPr>
                            <m:t>Δ</m:t>
                          </m:r>
                          <m:r>
                            <a:rPr lang="en-CA" sz="2800" b="0" i="1" smtClean="0">
                              <a:solidFill>
                                <a:srgbClr val="FF0000"/>
                              </a:solidFill>
                              <a:latin typeface="Cambria Math" panose="02040503050406030204" pitchFamily="18" charset="0"/>
                            </a:rPr>
                            <m:t>)</m:t>
                          </m:r>
                        </m:e>
                      </m:d>
                      <m:r>
                        <a:rPr lang="en-CA" sz="2800" b="0" i="1" smtClean="0">
                          <a:solidFill>
                            <a:srgbClr val="FF0000"/>
                          </a:solidFill>
                          <a:latin typeface="Cambria Math" panose="02040503050406030204" pitchFamily="18" charset="0"/>
                        </a:rPr>
                        <m:t>=</m:t>
                      </m:r>
                      <m:r>
                        <m:rPr>
                          <m:sty m:val="p"/>
                        </m:rPr>
                        <a:rPr lang="en-CA" sz="2800">
                          <a:solidFill>
                            <a:srgbClr val="FF0000"/>
                          </a:solidFill>
                          <a:latin typeface="Cambria Math" panose="02040503050406030204" pitchFamily="18" charset="0"/>
                        </a:rPr>
                        <m:t>logit</m:t>
                      </m:r>
                      <m:d>
                        <m:dPr>
                          <m:ctrlPr>
                            <a:rPr lang="en-CA" sz="2800" i="1">
                              <a:solidFill>
                                <a:srgbClr val="FF0000"/>
                              </a:solidFill>
                              <a:latin typeface="Cambria Math" panose="02040503050406030204" pitchFamily="18" charset="0"/>
                            </a:rPr>
                          </m:ctrlPr>
                        </m:dPr>
                        <m:e>
                          <m:r>
                            <a:rPr lang="en-CA" sz="2800" i="1">
                              <a:solidFill>
                                <a:srgbClr val="FF0000"/>
                              </a:solidFill>
                              <a:latin typeface="Cambria Math" panose="02040503050406030204" pitchFamily="18" charset="0"/>
                            </a:rPr>
                            <m:t>𝛾</m:t>
                          </m:r>
                          <m:r>
                            <a:rPr lang="en-CA" sz="2800" i="1">
                              <a:solidFill>
                                <a:srgbClr val="FF0000"/>
                              </a:solidFill>
                              <a:latin typeface="Cambria Math" panose="02040503050406030204" pitchFamily="18" charset="0"/>
                            </a:rPr>
                            <m:t>(</m:t>
                          </m:r>
                          <m:r>
                            <a:rPr lang="en-CA" sz="2800" i="1">
                              <a:solidFill>
                                <a:srgbClr val="FF0000"/>
                              </a:solidFill>
                              <a:latin typeface="Cambria Math" panose="02040503050406030204" pitchFamily="18" charset="0"/>
                            </a:rPr>
                            <m:t>𝑡</m:t>
                          </m:r>
                          <m:r>
                            <a:rPr lang="en-CA" sz="2800" i="1">
                              <a:solidFill>
                                <a:srgbClr val="FF0000"/>
                              </a:solidFill>
                              <a:latin typeface="Cambria Math" panose="02040503050406030204" pitchFamily="18" charset="0"/>
                            </a:rPr>
                            <m:t>)</m:t>
                          </m:r>
                        </m:e>
                      </m:d>
                      <m:r>
                        <a:rPr lang="en-CA" sz="2800" b="0" i="1" smtClean="0">
                          <a:solidFill>
                            <a:srgbClr val="FF0000"/>
                          </a:solidFill>
                          <a:latin typeface="Cambria Math" panose="02040503050406030204" pitchFamily="18" charset="0"/>
                        </a:rPr>
                        <m:t>+</m:t>
                      </m:r>
                      <m:r>
                        <a:rPr lang="en-CA" sz="2800" b="0" i="1" smtClean="0">
                          <a:solidFill>
                            <a:srgbClr val="FF0000"/>
                          </a:solidFill>
                          <a:latin typeface="Cambria Math" panose="02040503050406030204" pitchFamily="18" charset="0"/>
                          <a:ea typeface="Cambria Math" panose="02040503050406030204" pitchFamily="18" charset="0"/>
                        </a:rPr>
                        <m:t>𝜍</m:t>
                      </m:r>
                      <m:d>
                        <m:dPr>
                          <m:ctrlPr>
                            <a:rPr lang="en-CA" sz="2800" b="0" i="1" smtClean="0">
                              <a:solidFill>
                                <a:srgbClr val="FF0000"/>
                              </a:solidFill>
                              <a:latin typeface="Cambria Math" panose="02040503050406030204" pitchFamily="18" charset="0"/>
                              <a:ea typeface="Cambria Math" panose="02040503050406030204" pitchFamily="18" charset="0"/>
                            </a:rPr>
                          </m:ctrlPr>
                        </m:dPr>
                        <m:e>
                          <m:r>
                            <m:rPr>
                              <m:sty m:val="p"/>
                            </m:rPr>
                            <a:rPr lang="en-CA" sz="2800" b="0" i="0" smtClean="0">
                              <a:solidFill>
                                <a:srgbClr val="FF0000"/>
                              </a:solidFill>
                              <a:latin typeface="Cambria Math" panose="02040503050406030204" pitchFamily="18" charset="0"/>
                              <a:ea typeface="Cambria Math" panose="02040503050406030204" pitchFamily="18" charset="0"/>
                            </a:rPr>
                            <m:t>Δ</m:t>
                          </m:r>
                        </m:e>
                      </m:d>
                      <m:r>
                        <a:rPr lang="en-CA" sz="2800" b="0" i="1" smtClean="0">
                          <a:solidFill>
                            <a:srgbClr val="FF0000"/>
                          </a:solidFill>
                          <a:latin typeface="Cambria Math" panose="02040503050406030204" pitchFamily="18" charset="0"/>
                          <a:ea typeface="Cambria Math" panose="02040503050406030204" pitchFamily="18" charset="0"/>
                        </a:rPr>
                        <m:t>,  </m:t>
                      </m:r>
                      <m:r>
                        <a:rPr lang="en-CA" sz="2800" i="1">
                          <a:solidFill>
                            <a:srgbClr val="FF0000"/>
                          </a:solidFill>
                          <a:latin typeface="Cambria Math" panose="02040503050406030204" pitchFamily="18" charset="0"/>
                          <a:ea typeface="Cambria Math" panose="02040503050406030204" pitchFamily="18" charset="0"/>
                        </a:rPr>
                        <m:t>𝜍</m:t>
                      </m:r>
                      <m:d>
                        <m:dPr>
                          <m:ctrlPr>
                            <a:rPr lang="en-CA" sz="2800" i="1">
                              <a:solidFill>
                                <a:srgbClr val="FF0000"/>
                              </a:solidFill>
                              <a:latin typeface="Cambria Math" panose="02040503050406030204" pitchFamily="18" charset="0"/>
                              <a:ea typeface="Cambria Math" panose="02040503050406030204" pitchFamily="18" charset="0"/>
                            </a:rPr>
                          </m:ctrlPr>
                        </m:dPr>
                        <m:e>
                          <m:r>
                            <m:rPr>
                              <m:sty m:val="p"/>
                            </m:rPr>
                            <a:rPr lang="en-CA" sz="2800">
                              <a:solidFill>
                                <a:srgbClr val="FF0000"/>
                              </a:solidFill>
                              <a:latin typeface="Cambria Math" panose="02040503050406030204" pitchFamily="18" charset="0"/>
                              <a:ea typeface="Cambria Math" panose="02040503050406030204" pitchFamily="18" charset="0"/>
                            </a:rPr>
                            <m:t>Δ</m:t>
                          </m:r>
                        </m:e>
                      </m:d>
                      <m:r>
                        <a:rPr lang="en-CA" sz="2800" b="0" i="1" smtClean="0">
                          <a:solidFill>
                            <a:srgbClr val="FF0000"/>
                          </a:solidFill>
                          <a:latin typeface="Cambria Math" panose="02040503050406030204" pitchFamily="18" charset="0"/>
                          <a:ea typeface="Cambria Math" panose="02040503050406030204" pitchFamily="18" charset="0"/>
                        </a:rPr>
                        <m:t>∼</m:t>
                      </m:r>
                      <m:r>
                        <a:rPr lang="en-CA" sz="2800" b="0" i="1" smtClean="0">
                          <a:solidFill>
                            <a:srgbClr val="FF0000"/>
                          </a:solidFill>
                          <a:latin typeface="Cambria Math" panose="02040503050406030204" pitchFamily="18" charset="0"/>
                          <a:ea typeface="Cambria Math" panose="02040503050406030204" pitchFamily="18" charset="0"/>
                        </a:rPr>
                        <m:t>𝑁</m:t>
                      </m:r>
                      <m:d>
                        <m:dPr>
                          <m:ctrlPr>
                            <a:rPr lang="en-CA" sz="2800" b="0" i="1" smtClean="0">
                              <a:solidFill>
                                <a:srgbClr val="FF0000"/>
                              </a:solidFill>
                              <a:latin typeface="Cambria Math" panose="02040503050406030204" pitchFamily="18" charset="0"/>
                              <a:ea typeface="Cambria Math" panose="02040503050406030204" pitchFamily="18" charset="0"/>
                            </a:rPr>
                          </m:ctrlPr>
                        </m:dPr>
                        <m:e>
                          <m:r>
                            <a:rPr lang="en-CA" sz="2800" b="0" i="1" smtClean="0">
                              <a:solidFill>
                                <a:srgbClr val="FF0000"/>
                              </a:solidFill>
                              <a:latin typeface="Cambria Math" panose="02040503050406030204" pitchFamily="18" charset="0"/>
                              <a:ea typeface="Cambria Math" panose="02040503050406030204" pitchFamily="18" charset="0"/>
                            </a:rPr>
                            <m:t>0,</m:t>
                          </m:r>
                          <m:sSubSup>
                            <m:sSubSupPr>
                              <m:ctrlPr>
                                <a:rPr lang="en-CA" sz="2800" b="0" i="1" smtClean="0">
                                  <a:solidFill>
                                    <a:srgbClr val="FF0000"/>
                                  </a:solidFill>
                                  <a:latin typeface="Cambria Math" panose="02040503050406030204" pitchFamily="18" charset="0"/>
                                  <a:ea typeface="Cambria Math" panose="02040503050406030204" pitchFamily="18" charset="0"/>
                                </a:rPr>
                              </m:ctrlPr>
                            </m:sSubSupPr>
                            <m:e>
                              <m:r>
                                <m:rPr>
                                  <m:sty m:val="p"/>
                                </m:rPr>
                                <a:rPr lang="en-CA" sz="2800">
                                  <a:solidFill>
                                    <a:srgbClr val="FF0000"/>
                                  </a:solidFill>
                                  <a:latin typeface="Cambria Math" panose="02040503050406030204" pitchFamily="18" charset="0"/>
                                  <a:ea typeface="Cambria Math" panose="02040503050406030204" pitchFamily="18" charset="0"/>
                                </a:rPr>
                                <m:t>Δ</m:t>
                              </m:r>
                              <m:r>
                                <a:rPr lang="en-CA" sz="2800" b="0" i="1" smtClean="0">
                                  <a:solidFill>
                                    <a:srgbClr val="FF0000"/>
                                  </a:solidFill>
                                  <a:latin typeface="Cambria Math" panose="02040503050406030204" pitchFamily="18" charset="0"/>
                                  <a:ea typeface="Cambria Math" panose="02040503050406030204" pitchFamily="18" charset="0"/>
                                </a:rPr>
                                <m:t>𝜎</m:t>
                              </m:r>
                            </m:e>
                            <m:sub>
                              <m:r>
                                <a:rPr lang="en-CA" sz="2800" b="0" i="1" smtClean="0">
                                  <a:solidFill>
                                    <a:srgbClr val="FF0000"/>
                                  </a:solidFill>
                                  <a:latin typeface="Cambria Math" panose="02040503050406030204" pitchFamily="18" charset="0"/>
                                  <a:ea typeface="Cambria Math" panose="02040503050406030204" pitchFamily="18" charset="0"/>
                                </a:rPr>
                                <m:t>𝛾</m:t>
                              </m:r>
                            </m:sub>
                            <m:sup>
                              <m:r>
                                <a:rPr lang="en-CA" sz="2800" b="0" i="1" smtClean="0">
                                  <a:solidFill>
                                    <a:srgbClr val="FF0000"/>
                                  </a:solidFill>
                                  <a:latin typeface="Cambria Math" panose="02040503050406030204" pitchFamily="18" charset="0"/>
                                  <a:ea typeface="Cambria Math" panose="02040503050406030204" pitchFamily="18" charset="0"/>
                                </a:rPr>
                                <m:t>2</m:t>
                              </m:r>
                            </m:sup>
                          </m:sSubSup>
                        </m:e>
                      </m:d>
                    </m:oMath>
                  </m:oMathPara>
                </a14:m>
                <a:endParaRPr lang="en-US" sz="2800" dirty="0">
                  <a:solidFill>
                    <a:srgbClr val="FF0000"/>
                  </a:solidFill>
                </a:endParaRPr>
              </a:p>
            </p:txBody>
          </p:sp>
        </mc:Choice>
        <mc:Fallback>
          <p:sp>
            <p:nvSpPr>
              <p:cNvPr id="24" name="TextBox 23">
                <a:extLst>
                  <a:ext uri="{FF2B5EF4-FFF2-40B4-BE49-F238E27FC236}">
                    <a16:creationId xmlns:a16="http://schemas.microsoft.com/office/drawing/2014/main" id="{8E711E00-FD18-3946-C5FE-49E43C8558D3}"/>
                  </a:ext>
                </a:extLst>
              </p:cNvPr>
              <p:cNvSpPr txBox="1">
                <a:spLocks noRot="1" noChangeAspect="1" noMove="1" noResize="1" noEditPoints="1" noAdjustHandles="1" noChangeArrowheads="1" noChangeShapeType="1" noTextEdit="1"/>
              </p:cNvSpPr>
              <p:nvPr/>
            </p:nvSpPr>
            <p:spPr>
              <a:xfrm>
                <a:off x="3146596" y="1541191"/>
                <a:ext cx="9204956" cy="588431"/>
              </a:xfrm>
              <a:prstGeom prst="rect">
                <a:avLst/>
              </a:prstGeom>
              <a:blipFill>
                <a:blip r:embed="rId7"/>
                <a:stretch>
                  <a:fillRect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4C01D37-1032-C36F-C889-AF56FA8A6996}"/>
                  </a:ext>
                </a:extLst>
              </p:cNvPr>
              <p:cNvSpPr txBox="1"/>
              <p:nvPr/>
            </p:nvSpPr>
            <p:spPr>
              <a:xfrm>
                <a:off x="-1763600" y="2291061"/>
                <a:ext cx="1030807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r>
                            <a:rPr lang="en-CA" sz="3200" b="0" i="1" smtClean="0">
                              <a:solidFill>
                                <a:schemeClr val="tx1"/>
                              </a:solidFill>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solidFill>
                            <a:schemeClr val="tx1"/>
                          </a:solidFill>
                          <a:latin typeface="Cambria Math" panose="02040503050406030204" pitchFamily="18" charset="0"/>
                        </a:rPr>
                        <m:t>=</m:t>
                      </m:r>
                      <m:r>
                        <a:rPr lang="en-CA" sz="3200" i="1" smtClean="0">
                          <a:solidFill>
                            <a:srgbClr val="FF0000"/>
                          </a:solidFill>
                          <a:latin typeface="Cambria Math" panose="02040503050406030204" pitchFamily="18" charset="0"/>
                        </a:rPr>
                        <m:t>𝛾</m:t>
                      </m:r>
                      <m:r>
                        <a:rPr lang="en-CA" sz="3200" i="1" smtClean="0">
                          <a:solidFill>
                            <a:srgbClr val="FF0000"/>
                          </a:solidFill>
                          <a:latin typeface="Cambria Math" panose="02040503050406030204" pitchFamily="18" charset="0"/>
                        </a:rPr>
                        <m:t>(</m:t>
                      </m:r>
                      <m:r>
                        <a:rPr lang="en-CA" sz="3200" i="1" smtClean="0">
                          <a:solidFill>
                            <a:srgbClr val="FF0000"/>
                          </a:solidFill>
                          <a:latin typeface="Cambria Math" panose="02040503050406030204" pitchFamily="18" charset="0"/>
                        </a:rPr>
                        <m:t>𝑡</m:t>
                      </m:r>
                      <m:r>
                        <a:rPr lang="en-CA" sz="3200" i="1" smtClean="0">
                          <a:solidFill>
                            <a:srgbClr val="FF0000"/>
                          </a:solidFill>
                          <a:latin typeface="Cambria Math" panose="02040503050406030204" pitchFamily="18" charset="0"/>
                        </a:rPr>
                        <m:t>+</m:t>
                      </m:r>
                      <m:r>
                        <m:rPr>
                          <m:sty m:val="p"/>
                        </m:rPr>
                        <a:rPr lang="en-CA" sz="3200">
                          <a:solidFill>
                            <a:srgbClr val="FF0000"/>
                          </a:solidFill>
                          <a:latin typeface="Cambria Math" panose="02040503050406030204" pitchFamily="18" charset="0"/>
                        </a:rPr>
                        <m:t>Δ</m:t>
                      </m:r>
                      <m:r>
                        <a:rPr lang="en-CA" sz="3200" i="1">
                          <a:solidFill>
                            <a:srgbClr val="FF0000"/>
                          </a:solidFill>
                          <a:latin typeface="Cambria Math" panose="02040503050406030204" pitchFamily="18" charset="0"/>
                        </a:rPr>
                        <m:t>)</m:t>
                      </m:r>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e>
                      </m:d>
                    </m:oMath>
                  </m:oMathPara>
                </a14:m>
                <a:endParaRPr lang="en-US" sz="3200" dirty="0">
                  <a:solidFill>
                    <a:schemeClr val="tx1"/>
                  </a:solidFill>
                </a:endParaRPr>
              </a:p>
            </p:txBody>
          </p:sp>
        </mc:Choice>
        <mc:Fallback>
          <p:sp>
            <p:nvSpPr>
              <p:cNvPr id="3" name="TextBox 2">
                <a:extLst>
                  <a:ext uri="{FF2B5EF4-FFF2-40B4-BE49-F238E27FC236}">
                    <a16:creationId xmlns:a16="http://schemas.microsoft.com/office/drawing/2014/main" id="{A4C01D37-1032-C36F-C889-AF56FA8A6996}"/>
                  </a:ext>
                </a:extLst>
              </p:cNvPr>
              <p:cNvSpPr txBox="1">
                <a:spLocks noRot="1" noChangeAspect="1" noMove="1" noResize="1" noEditPoints="1" noAdjustHandles="1" noChangeArrowheads="1" noChangeShapeType="1" noTextEdit="1"/>
              </p:cNvSpPr>
              <p:nvPr/>
            </p:nvSpPr>
            <p:spPr>
              <a:xfrm>
                <a:off x="-1763600" y="2291061"/>
                <a:ext cx="10308072" cy="584775"/>
              </a:xfrm>
              <a:prstGeom prst="rect">
                <a:avLst/>
              </a:prstGeom>
              <a:blipFill>
                <a:blip r:embed="rId8"/>
                <a:stretch>
                  <a:fillRect b="-21277"/>
                </a:stretch>
              </a:blipFill>
            </p:spPr>
            <p:txBody>
              <a:bodyPr/>
              <a:lstStyle/>
              <a:p>
                <a:r>
                  <a:rPr lang="en-US">
                    <a:noFill/>
                  </a:rPr>
                  <a:t> </a:t>
                </a:r>
              </a:p>
            </p:txBody>
          </p:sp>
        </mc:Fallback>
      </mc:AlternateContent>
      <p:sp>
        <p:nvSpPr>
          <p:cNvPr id="27" name="Title 1">
            <a:extLst>
              <a:ext uri="{FF2B5EF4-FFF2-40B4-BE49-F238E27FC236}">
                <a16:creationId xmlns:a16="http://schemas.microsoft.com/office/drawing/2014/main" id="{3BE6C823-7944-CD70-7212-587343B035D4}"/>
              </a:ext>
            </a:extLst>
          </p:cNvPr>
          <p:cNvSpPr>
            <a:spLocks noGrp="1"/>
          </p:cNvSpPr>
          <p:nvPr>
            <p:ph type="title"/>
          </p:nvPr>
        </p:nvSpPr>
        <p:spPr>
          <a:xfrm>
            <a:off x="838200" y="365125"/>
            <a:ext cx="10515600" cy="1325563"/>
          </a:xfrm>
        </p:spPr>
        <p:txBody>
          <a:bodyPr/>
          <a:lstStyle/>
          <a:p>
            <a:r>
              <a:rPr lang="en-US" dirty="0" err="1"/>
              <a:t>aniMotum</a:t>
            </a:r>
            <a:r>
              <a:rPr lang="en-US" dirty="0"/>
              <a:t> – </a:t>
            </a:r>
            <a:r>
              <a:rPr lang="en-US" dirty="0" err="1"/>
              <a:t>mp</a:t>
            </a:r>
            <a:r>
              <a:rPr lang="en-US" dirty="0"/>
              <a:t> version</a:t>
            </a:r>
          </a:p>
        </p:txBody>
      </p:sp>
      <p:sp>
        <p:nvSpPr>
          <p:cNvPr id="13" name="Rectangle 12">
            <a:extLst>
              <a:ext uri="{FF2B5EF4-FFF2-40B4-BE49-F238E27FC236}">
                <a16:creationId xmlns:a16="http://schemas.microsoft.com/office/drawing/2014/main" id="{B52CF88D-D0C2-FB4B-AAAE-5E64542052F4}"/>
              </a:ext>
            </a:extLst>
          </p:cNvPr>
          <p:cNvSpPr/>
          <p:nvPr/>
        </p:nvSpPr>
        <p:spPr>
          <a:xfrm>
            <a:off x="-457200" y="2851040"/>
            <a:ext cx="13533120" cy="5134720"/>
          </a:xfrm>
          <a:prstGeom prst="rect">
            <a:avLst/>
          </a:prstGeom>
          <a:solidFill>
            <a:srgbClr val="FFFFFF">
              <a:alpha val="8509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564405B-AAD2-804B-E18B-020DFBF11DDA}"/>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r="-2571"/>
          <a:stretch/>
        </p:blipFill>
        <p:spPr>
          <a:xfrm>
            <a:off x="2555024" y="3856614"/>
            <a:ext cx="7128000" cy="2400300"/>
          </a:xfrm>
          <a:prstGeom prst="rect">
            <a:avLst/>
          </a:prstGeom>
        </p:spPr>
      </p:pic>
    </p:spTree>
    <p:extLst>
      <p:ext uri="{BB962C8B-B14F-4D97-AF65-F5344CB8AC3E}">
        <p14:creationId xmlns:p14="http://schemas.microsoft.com/office/powerpoint/2010/main" val="1923003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1FEC-E3E9-9AE9-137A-D71E734D3651}"/>
              </a:ext>
            </a:extLst>
          </p:cNvPr>
          <p:cNvSpPr>
            <a:spLocks noGrp="1"/>
          </p:cNvSpPr>
          <p:nvPr>
            <p:ph type="title"/>
          </p:nvPr>
        </p:nvSpPr>
        <p:spPr/>
        <p:txBody>
          <a:bodyPr/>
          <a:lstStyle/>
          <a:p>
            <a:r>
              <a:rPr lang="en-US" dirty="0"/>
              <a:t>Alternatives for animals that surface</a:t>
            </a:r>
          </a:p>
        </p:txBody>
      </p:sp>
      <p:grpSp>
        <p:nvGrpSpPr>
          <p:cNvPr id="22" name="Group 21">
            <a:extLst>
              <a:ext uri="{FF2B5EF4-FFF2-40B4-BE49-F238E27FC236}">
                <a16:creationId xmlns:a16="http://schemas.microsoft.com/office/drawing/2014/main" id="{1B65299B-C789-7493-8C83-26B205244E5F}"/>
              </a:ext>
            </a:extLst>
          </p:cNvPr>
          <p:cNvGrpSpPr>
            <a:grpSpLocks noChangeAspect="1"/>
          </p:cNvGrpSpPr>
          <p:nvPr/>
        </p:nvGrpSpPr>
        <p:grpSpPr>
          <a:xfrm>
            <a:off x="2159377" y="3885782"/>
            <a:ext cx="2624416" cy="2304000"/>
            <a:chOff x="1742079" y="1862141"/>
            <a:chExt cx="4611600" cy="4048550"/>
          </a:xfrm>
        </p:grpSpPr>
        <p:pic>
          <p:nvPicPr>
            <p:cNvPr id="4" name="Picture 3" descr="satellite3.png">
              <a:extLst>
                <a:ext uri="{FF2B5EF4-FFF2-40B4-BE49-F238E27FC236}">
                  <a16:creationId xmlns:a16="http://schemas.microsoft.com/office/drawing/2014/main" id="{2111C372-B6D8-F0E1-4FD7-A082DCF2AF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5" name="Picture 4" descr="satellite3.png">
              <a:extLst>
                <a:ext uri="{FF2B5EF4-FFF2-40B4-BE49-F238E27FC236}">
                  <a16:creationId xmlns:a16="http://schemas.microsoft.com/office/drawing/2014/main" id="{8E44AE07-4640-2554-77CF-2D116CD594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6" name="Picture 5" descr="Lepidochelys_olivacea_Olive_Ridley_Turtle_adult.png">
              <a:extLst>
                <a:ext uri="{FF2B5EF4-FFF2-40B4-BE49-F238E27FC236}">
                  <a16:creationId xmlns:a16="http://schemas.microsoft.com/office/drawing/2014/main" id="{3ED1BFF7-E116-C4CF-A364-199C86D766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7" name="Picture 6" descr="phone_iso_400x360.png">
              <a:extLst>
                <a:ext uri="{FF2B5EF4-FFF2-40B4-BE49-F238E27FC236}">
                  <a16:creationId xmlns:a16="http://schemas.microsoft.com/office/drawing/2014/main" id="{D2CF01A2-294A-B50A-826A-ABEAC58156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8" name="Group 7">
              <a:extLst>
                <a:ext uri="{FF2B5EF4-FFF2-40B4-BE49-F238E27FC236}">
                  <a16:creationId xmlns:a16="http://schemas.microsoft.com/office/drawing/2014/main" id="{5791BA7C-1615-C8CD-1299-287554661060}"/>
                </a:ext>
              </a:extLst>
            </p:cNvPr>
            <p:cNvGrpSpPr/>
            <p:nvPr/>
          </p:nvGrpSpPr>
          <p:grpSpPr>
            <a:xfrm>
              <a:off x="2193987" y="2565585"/>
              <a:ext cx="565245" cy="606178"/>
              <a:chOff x="2712120" y="2765020"/>
              <a:chExt cx="697833" cy="748368"/>
            </a:xfrm>
          </p:grpSpPr>
          <p:sp>
            <p:nvSpPr>
              <p:cNvPr id="9" name="Arc 8">
                <a:extLst>
                  <a:ext uri="{FF2B5EF4-FFF2-40B4-BE49-F238E27FC236}">
                    <a16:creationId xmlns:a16="http://schemas.microsoft.com/office/drawing/2014/main" id="{5D25EC37-EB25-BD6A-913B-FB855D2EEBD1}"/>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0" name="Arc 9">
                <a:extLst>
                  <a:ext uri="{FF2B5EF4-FFF2-40B4-BE49-F238E27FC236}">
                    <a16:creationId xmlns:a16="http://schemas.microsoft.com/office/drawing/2014/main" id="{161FB38E-FB17-0AC4-2DE5-F762A5769575}"/>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C5757470-A496-FC8F-916B-459B01EF6E28}"/>
                </a:ext>
              </a:extLst>
            </p:cNvPr>
            <p:cNvGrpSpPr/>
            <p:nvPr/>
          </p:nvGrpSpPr>
          <p:grpSpPr>
            <a:xfrm rot="2979525">
              <a:off x="4041506" y="2180890"/>
              <a:ext cx="565245" cy="606178"/>
              <a:chOff x="2712120" y="2765020"/>
              <a:chExt cx="697833" cy="748368"/>
            </a:xfrm>
          </p:grpSpPr>
          <p:sp>
            <p:nvSpPr>
              <p:cNvPr id="12" name="Arc 11">
                <a:extLst>
                  <a:ext uri="{FF2B5EF4-FFF2-40B4-BE49-F238E27FC236}">
                    <a16:creationId xmlns:a16="http://schemas.microsoft.com/office/drawing/2014/main" id="{65B01D7B-60A2-8090-8B21-1CBE7319CCD9}"/>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3" name="Arc 12">
                <a:extLst>
                  <a:ext uri="{FF2B5EF4-FFF2-40B4-BE49-F238E27FC236}">
                    <a16:creationId xmlns:a16="http://schemas.microsoft.com/office/drawing/2014/main" id="{F8CB789C-8477-38B6-4B00-9BF0242F5CBA}"/>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4" name="Group 13">
              <a:extLst>
                <a:ext uri="{FF2B5EF4-FFF2-40B4-BE49-F238E27FC236}">
                  <a16:creationId xmlns:a16="http://schemas.microsoft.com/office/drawing/2014/main" id="{9BE9E291-C1E7-8F3C-5675-B1A2E4AE8865}"/>
                </a:ext>
              </a:extLst>
            </p:cNvPr>
            <p:cNvGrpSpPr/>
            <p:nvPr/>
          </p:nvGrpSpPr>
          <p:grpSpPr>
            <a:xfrm rot="3954990">
              <a:off x="5056879" y="2305541"/>
              <a:ext cx="565245" cy="606178"/>
              <a:chOff x="2712121" y="2765021"/>
              <a:chExt cx="697833" cy="748368"/>
            </a:xfrm>
          </p:grpSpPr>
          <p:sp>
            <p:nvSpPr>
              <p:cNvPr id="15" name="Arc 14">
                <a:extLst>
                  <a:ext uri="{FF2B5EF4-FFF2-40B4-BE49-F238E27FC236}">
                    <a16:creationId xmlns:a16="http://schemas.microsoft.com/office/drawing/2014/main" id="{7EF87DDC-B363-AE5C-D839-ECB952EC379D}"/>
                  </a:ext>
                </a:extLst>
              </p:cNvPr>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6" name="Arc 15">
                <a:extLst>
                  <a:ext uri="{FF2B5EF4-FFF2-40B4-BE49-F238E27FC236}">
                    <a16:creationId xmlns:a16="http://schemas.microsoft.com/office/drawing/2014/main" id="{D298646D-7979-C81B-5094-858BD4F1C764}"/>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17" name="Straight Connector 16">
              <a:extLst>
                <a:ext uri="{FF2B5EF4-FFF2-40B4-BE49-F238E27FC236}">
                  <a16:creationId xmlns:a16="http://schemas.microsoft.com/office/drawing/2014/main" id="{433A6DA4-31E2-CDAD-8AF9-1BCA683C4D68}"/>
                </a:ext>
              </a:extLst>
            </p:cNvPr>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663E6E9-7DB5-1BF0-1631-72625BB60131}"/>
                </a:ext>
              </a:extLst>
            </p:cNvPr>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CBBD2E0-9F43-E63E-C7F4-3BBA4CE57C89}"/>
                </a:ext>
              </a:extLst>
            </p:cNvPr>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20" name="Picture 19" descr="Habitat_2D_exposed_sand_with_calcareous_base.png">
              <a:extLst>
                <a:ext uri="{FF2B5EF4-FFF2-40B4-BE49-F238E27FC236}">
                  <a16:creationId xmlns:a16="http://schemas.microsoft.com/office/drawing/2014/main" id="{2254DE41-6663-774F-3D97-236D5B967A22}"/>
                </a:ext>
              </a:extLst>
            </p:cNvPr>
            <p:cNvPicPr>
              <a:picLocks noChangeAspect="1"/>
            </p:cNvPicPr>
            <p:nvPr/>
          </p:nvPicPr>
          <p:blipFill rotWithShape="1">
            <a:blip r:embed="rId5" cstate="email">
              <a:alphaModFix amt="60000"/>
              <a:extLst>
                <a:ext uri="{28A0092B-C50C-407E-A947-70E740481C1C}">
                  <a14:useLocalDpi xmlns:a14="http://schemas.microsoft.com/office/drawing/2010/main"/>
                </a:ext>
              </a:extLst>
            </a:blip>
            <a:srcRect l="-4"/>
            <a:stretch/>
          </p:blipFill>
          <p:spPr>
            <a:xfrm>
              <a:off x="1742079" y="4312291"/>
              <a:ext cx="4611600" cy="1598400"/>
            </a:xfrm>
            <a:prstGeom prst="rect">
              <a:avLst/>
            </a:prstGeom>
          </p:spPr>
        </p:pic>
        <p:pic>
          <p:nvPicPr>
            <p:cNvPr id="21" name="Picture 20" descr="satellite3.png">
              <a:extLst>
                <a:ext uri="{FF2B5EF4-FFF2-40B4-BE49-F238E27FC236}">
                  <a16:creationId xmlns:a16="http://schemas.microsoft.com/office/drawing/2014/main" id="{2DEA2B4E-09FA-00CD-79A6-44F2DCECCE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grpSp>
      <p:pic>
        <p:nvPicPr>
          <p:cNvPr id="23" name="Picture 22" descr="tracking1.jpg">
            <a:extLst>
              <a:ext uri="{FF2B5EF4-FFF2-40B4-BE49-F238E27FC236}">
                <a16:creationId xmlns:a16="http://schemas.microsoft.com/office/drawing/2014/main" id="{DEB08A0B-4F58-E129-7515-88A1A44567D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03794" y="3448207"/>
            <a:ext cx="2736000" cy="2736000"/>
          </a:xfrm>
          <a:prstGeom prst="rect">
            <a:avLst/>
          </a:prstGeom>
        </p:spPr>
      </p:pic>
      <p:sp>
        <p:nvSpPr>
          <p:cNvPr id="24" name="Rounded Rectangle 23">
            <a:extLst>
              <a:ext uri="{FF2B5EF4-FFF2-40B4-BE49-F238E27FC236}">
                <a16:creationId xmlns:a16="http://schemas.microsoft.com/office/drawing/2014/main" id="{0C3F3EDC-9B1F-0B8C-B323-1A0F4238EED2}"/>
              </a:ext>
            </a:extLst>
          </p:cNvPr>
          <p:cNvSpPr/>
          <p:nvPr/>
        </p:nvSpPr>
        <p:spPr>
          <a:xfrm>
            <a:off x="1002323" y="2391506"/>
            <a:ext cx="4835769" cy="3798277"/>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CAD6222F-A042-FE28-3D76-356529291174}"/>
              </a:ext>
            </a:extLst>
          </p:cNvPr>
          <p:cNvSpPr/>
          <p:nvPr/>
        </p:nvSpPr>
        <p:spPr>
          <a:xfrm>
            <a:off x="6353910" y="2391505"/>
            <a:ext cx="4835769" cy="3798277"/>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DC4D890-2EFC-454D-48AD-A2B012896C39}"/>
              </a:ext>
            </a:extLst>
          </p:cNvPr>
          <p:cNvSpPr txBox="1"/>
          <p:nvPr/>
        </p:nvSpPr>
        <p:spPr>
          <a:xfrm>
            <a:off x="2494539" y="1780561"/>
            <a:ext cx="1850956" cy="523220"/>
          </a:xfrm>
          <a:prstGeom prst="rect">
            <a:avLst/>
          </a:prstGeom>
          <a:noFill/>
        </p:spPr>
        <p:txBody>
          <a:bodyPr wrap="none" rtlCol="0">
            <a:spAutoFit/>
          </a:bodyPr>
          <a:lstStyle/>
          <a:p>
            <a:r>
              <a:rPr lang="en-US" sz="2800" dirty="0" err="1"/>
              <a:t>Fastloc</a:t>
            </a:r>
            <a:r>
              <a:rPr lang="en-US" sz="2800" dirty="0"/>
              <a:t> GPS</a:t>
            </a:r>
          </a:p>
        </p:txBody>
      </p:sp>
      <p:sp>
        <p:nvSpPr>
          <p:cNvPr id="27" name="TextBox 26">
            <a:extLst>
              <a:ext uri="{FF2B5EF4-FFF2-40B4-BE49-F238E27FC236}">
                <a16:creationId xmlns:a16="http://schemas.microsoft.com/office/drawing/2014/main" id="{2BFC0630-EB26-6E41-577F-B435915404F4}"/>
              </a:ext>
            </a:extLst>
          </p:cNvPr>
          <p:cNvSpPr txBox="1"/>
          <p:nvPr/>
        </p:nvSpPr>
        <p:spPr>
          <a:xfrm>
            <a:off x="8267168" y="1779486"/>
            <a:ext cx="1009251" cy="523220"/>
          </a:xfrm>
          <a:prstGeom prst="rect">
            <a:avLst/>
          </a:prstGeom>
          <a:noFill/>
        </p:spPr>
        <p:txBody>
          <a:bodyPr wrap="none" rtlCol="0">
            <a:spAutoFit/>
          </a:bodyPr>
          <a:lstStyle/>
          <a:p>
            <a:r>
              <a:rPr lang="en-US" sz="2800" dirty="0"/>
              <a:t>Argos</a:t>
            </a:r>
          </a:p>
        </p:txBody>
      </p:sp>
      <p:sp>
        <p:nvSpPr>
          <p:cNvPr id="28" name="TextBox 27">
            <a:extLst>
              <a:ext uri="{FF2B5EF4-FFF2-40B4-BE49-F238E27FC236}">
                <a16:creationId xmlns:a16="http://schemas.microsoft.com/office/drawing/2014/main" id="{87664091-F97A-A748-EDB4-BEA0BB9A7800}"/>
              </a:ext>
            </a:extLst>
          </p:cNvPr>
          <p:cNvSpPr txBox="1"/>
          <p:nvPr/>
        </p:nvSpPr>
        <p:spPr>
          <a:xfrm>
            <a:off x="1482409" y="2480927"/>
            <a:ext cx="2504916" cy="954107"/>
          </a:xfrm>
          <a:prstGeom prst="rect">
            <a:avLst/>
          </a:prstGeom>
          <a:noFill/>
        </p:spPr>
        <p:txBody>
          <a:bodyPr wrap="none" rtlCol="0">
            <a:spAutoFit/>
          </a:bodyPr>
          <a:lstStyle/>
          <a:p>
            <a:r>
              <a:rPr lang="en-US" sz="2800" dirty="0"/>
              <a:t>More accurate</a:t>
            </a:r>
            <a:br>
              <a:rPr lang="en-US" sz="2800" dirty="0"/>
            </a:br>
            <a:r>
              <a:rPr lang="en-US" sz="2800" dirty="0"/>
              <a:t>More expensive</a:t>
            </a:r>
          </a:p>
        </p:txBody>
      </p:sp>
      <p:sp>
        <p:nvSpPr>
          <p:cNvPr id="29" name="TextBox 28">
            <a:extLst>
              <a:ext uri="{FF2B5EF4-FFF2-40B4-BE49-F238E27FC236}">
                <a16:creationId xmlns:a16="http://schemas.microsoft.com/office/drawing/2014/main" id="{29202589-0EA6-2A38-C9C6-A2AB217CF0CF}"/>
              </a:ext>
            </a:extLst>
          </p:cNvPr>
          <p:cNvSpPr txBox="1"/>
          <p:nvPr/>
        </p:nvSpPr>
        <p:spPr>
          <a:xfrm>
            <a:off x="7014710" y="2474893"/>
            <a:ext cx="2320507" cy="954107"/>
          </a:xfrm>
          <a:prstGeom prst="rect">
            <a:avLst/>
          </a:prstGeom>
          <a:noFill/>
        </p:spPr>
        <p:txBody>
          <a:bodyPr wrap="none" rtlCol="0">
            <a:spAutoFit/>
          </a:bodyPr>
          <a:lstStyle/>
          <a:p>
            <a:r>
              <a:rPr lang="en-US" sz="2800" dirty="0"/>
              <a:t>Less accurate</a:t>
            </a:r>
            <a:br>
              <a:rPr lang="en-US" sz="2800" dirty="0"/>
            </a:br>
            <a:r>
              <a:rPr lang="en-US" sz="2800" dirty="0"/>
              <a:t>Less expensive</a:t>
            </a:r>
          </a:p>
        </p:txBody>
      </p:sp>
    </p:spTree>
    <p:extLst>
      <p:ext uri="{BB962C8B-B14F-4D97-AF65-F5344CB8AC3E}">
        <p14:creationId xmlns:p14="http://schemas.microsoft.com/office/powerpoint/2010/main" val="4225011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F1977-8ED5-97D3-3718-980D8AE957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EC1EE54-E690-ADDB-00A0-38C05DB32BC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93845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3595-3EB6-6F95-AAA9-9FE92DF86733}"/>
              </a:ext>
            </a:extLst>
          </p:cNvPr>
          <p:cNvSpPr>
            <a:spLocks noGrp="1"/>
          </p:cNvSpPr>
          <p:nvPr>
            <p:ph type="title"/>
          </p:nvPr>
        </p:nvSpPr>
        <p:spPr/>
        <p:txBody>
          <a:bodyPr/>
          <a:lstStyle/>
          <a:p>
            <a:r>
              <a:rPr lang="en-US" dirty="0"/>
              <a:t>Multiple imputation</a:t>
            </a:r>
          </a:p>
        </p:txBody>
      </p:sp>
      <p:sp>
        <p:nvSpPr>
          <p:cNvPr id="3" name="Content Placeholder 2">
            <a:extLst>
              <a:ext uri="{FF2B5EF4-FFF2-40B4-BE49-F238E27FC236}">
                <a16:creationId xmlns:a16="http://schemas.microsoft.com/office/drawing/2014/main" id="{A2E3FD7D-2C42-F454-CB3F-FE1E980C269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82776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err="1"/>
              <a:t>Fastloc</a:t>
            </a:r>
            <a:r>
              <a:rPr lang="en-CA" dirty="0"/>
              <a:t> GPS</a:t>
            </a:r>
          </a:p>
        </p:txBody>
      </p:sp>
      <p:pic>
        <p:nvPicPr>
          <p:cNvPr id="6" name="Picture 5"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pic>
        <p:nvPicPr>
          <p:cNvPr id="7" name="Picture 6"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8" name="Picture 7"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9" name="Picture 8" descr="Lepidochelys_olivacea_Olive_Ridley_Turtle_adult.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10" name="Picture 9" descr="phone_iso_400x360.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11" name="Group 10"/>
          <p:cNvGrpSpPr/>
          <p:nvPr/>
        </p:nvGrpSpPr>
        <p:grpSpPr>
          <a:xfrm>
            <a:off x="2193987" y="2565585"/>
            <a:ext cx="565245" cy="606178"/>
            <a:chOff x="2712120" y="2765020"/>
            <a:chExt cx="697833" cy="748368"/>
          </a:xfrm>
        </p:grpSpPr>
        <p:sp>
          <p:nvSpPr>
            <p:cNvPr id="12" name="Arc 11"/>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3" name="Arc 12"/>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4" name="Group 13"/>
          <p:cNvGrpSpPr/>
          <p:nvPr/>
        </p:nvGrpSpPr>
        <p:grpSpPr>
          <a:xfrm rot="2979525">
            <a:off x="4041506" y="2180890"/>
            <a:ext cx="565245" cy="606178"/>
            <a:chOff x="2712120" y="2765020"/>
            <a:chExt cx="697833" cy="748368"/>
          </a:xfrm>
        </p:grpSpPr>
        <p:sp>
          <p:nvSpPr>
            <p:cNvPr id="15" name="Arc 14"/>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6" name="Arc 15"/>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7" name="Group 16"/>
          <p:cNvGrpSpPr/>
          <p:nvPr/>
        </p:nvGrpSpPr>
        <p:grpSpPr>
          <a:xfrm rot="3954990">
            <a:off x="5056879" y="2305541"/>
            <a:ext cx="565245" cy="606178"/>
            <a:chOff x="2712121" y="2765021"/>
            <a:chExt cx="697833" cy="748368"/>
          </a:xfrm>
        </p:grpSpPr>
        <p:sp>
          <p:nvSpPr>
            <p:cNvPr id="18" name="Arc 17"/>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9" name="Arc 18"/>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20" name="Straight Connector 19"/>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23" name="Picture 22" descr="Habitat_2D_exposed_sand_with_calcareous_base.png"/>
          <p:cNvPicPr>
            <a:picLocks noChangeAspect="1"/>
          </p:cNvPicPr>
          <p:nvPr/>
        </p:nvPicPr>
        <p:blipFill rotWithShape="1">
          <a:blip r:embed="rId6" cstate="email">
            <a:alphaModFix amt="60000"/>
            <a:extLst>
              <a:ext uri="{28A0092B-C50C-407E-A947-70E740481C1C}">
                <a14:useLocalDpi xmlns:a14="http://schemas.microsoft.com/office/drawing/2010/main"/>
              </a:ext>
            </a:extLst>
          </a:blip>
          <a:srcRect l="-4"/>
          <a:stretch/>
        </p:blipFill>
        <p:spPr>
          <a:xfrm>
            <a:off x="1742079" y="4312291"/>
            <a:ext cx="4611600" cy="1598400"/>
          </a:xfrm>
          <a:prstGeom prst="rect">
            <a:avLst/>
          </a:prstGeom>
        </p:spPr>
      </p:pic>
      <p:pic>
        <p:nvPicPr>
          <p:cNvPr id="4" name="Picture 3" descr="Seal-Damian-Lidgard.jp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202670" y="3080311"/>
            <a:ext cx="4287530" cy="2831786"/>
          </a:xfrm>
          <a:prstGeom prst="rect">
            <a:avLst/>
          </a:prstGeom>
        </p:spPr>
      </p:pic>
      <p:sp>
        <p:nvSpPr>
          <p:cNvPr id="3" name="TextBox 2">
            <a:extLst>
              <a:ext uri="{FF2B5EF4-FFF2-40B4-BE49-F238E27FC236}">
                <a16:creationId xmlns:a16="http://schemas.microsoft.com/office/drawing/2014/main" id="{914CAADB-9D04-059B-92CA-1CE5FE9F146F}"/>
              </a:ext>
            </a:extLst>
          </p:cNvPr>
          <p:cNvSpPr txBox="1"/>
          <p:nvPr/>
        </p:nvSpPr>
        <p:spPr>
          <a:xfrm>
            <a:off x="6370520" y="5541359"/>
            <a:ext cx="2668465" cy="369332"/>
          </a:xfrm>
          <a:prstGeom prst="rect">
            <a:avLst/>
          </a:prstGeom>
          <a:noFill/>
        </p:spPr>
        <p:txBody>
          <a:bodyPr wrap="square">
            <a:spAutoFit/>
          </a:bodyPr>
          <a:lstStyle/>
          <a:p>
            <a:r>
              <a:rPr lang="en-CA" dirty="0">
                <a:solidFill>
                  <a:schemeClr val="bg1"/>
                </a:solidFill>
              </a:rPr>
              <a:t>© Damian Lidgard</a:t>
            </a:r>
          </a:p>
        </p:txBody>
      </p:sp>
    </p:spTree>
    <p:extLst>
      <p:ext uri="{BB962C8B-B14F-4D97-AF65-F5344CB8AC3E}">
        <p14:creationId xmlns:p14="http://schemas.microsoft.com/office/powerpoint/2010/main" val="3754325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9E36-A187-632A-2F43-F175A1D58360}"/>
              </a:ext>
            </a:extLst>
          </p:cNvPr>
          <p:cNvSpPr>
            <a:spLocks noGrp="1"/>
          </p:cNvSpPr>
          <p:nvPr>
            <p:ph type="title"/>
          </p:nvPr>
        </p:nvSpPr>
        <p:spPr/>
        <p:txBody>
          <a:bodyPr/>
          <a:lstStyle/>
          <a:p>
            <a:r>
              <a:rPr lang="en-US" dirty="0" err="1"/>
              <a:t>Fastloc</a:t>
            </a:r>
            <a:r>
              <a:rPr lang="en-US" dirty="0"/>
              <a:t> GPS</a:t>
            </a:r>
          </a:p>
        </p:txBody>
      </p:sp>
      <p:pic>
        <p:nvPicPr>
          <p:cNvPr id="5" name="Content Placeholder 4">
            <a:extLst>
              <a:ext uri="{FF2B5EF4-FFF2-40B4-BE49-F238E27FC236}">
                <a16:creationId xmlns:a16="http://schemas.microsoft.com/office/drawing/2014/main" id="{E29FF61B-B0B1-CE29-9099-086AECF951D0}"/>
              </a:ext>
            </a:extLst>
          </p:cNvPr>
          <p:cNvPicPr>
            <a:picLocks noGrp="1" noChangeAspect="1"/>
          </p:cNvPicPr>
          <p:nvPr>
            <p:ph idx="1"/>
          </p:nvPr>
        </p:nvPicPr>
        <p:blipFill>
          <a:blip r:embed="rId2"/>
          <a:stretch>
            <a:fillRect/>
          </a:stretch>
        </p:blipFill>
        <p:spPr>
          <a:xfrm>
            <a:off x="-912338" y="1710000"/>
            <a:ext cx="7207200" cy="5148000"/>
          </a:xfrm>
        </p:spPr>
      </p:pic>
      <p:sp>
        <p:nvSpPr>
          <p:cNvPr id="7" name="TextBox 6">
            <a:extLst>
              <a:ext uri="{FF2B5EF4-FFF2-40B4-BE49-F238E27FC236}">
                <a16:creationId xmlns:a16="http://schemas.microsoft.com/office/drawing/2014/main" id="{8BB6664F-61D8-359C-FCFA-E9A55A26A7A0}"/>
              </a:ext>
            </a:extLst>
          </p:cNvPr>
          <p:cNvSpPr txBox="1"/>
          <p:nvPr/>
        </p:nvSpPr>
        <p:spPr>
          <a:xfrm>
            <a:off x="5638800" y="2164957"/>
            <a:ext cx="6553200" cy="1384995"/>
          </a:xfrm>
          <a:prstGeom prst="rect">
            <a:avLst/>
          </a:prstGeom>
          <a:noFill/>
        </p:spPr>
        <p:txBody>
          <a:bodyPr wrap="square">
            <a:spAutoFit/>
          </a:bodyPr>
          <a:lstStyle/>
          <a:p>
            <a:pPr marL="457200" indent="-457200">
              <a:buFont typeface="Arial" panose="020B0604020202020204" pitchFamily="34" charset="0"/>
              <a:buChar char="•"/>
            </a:pPr>
            <a:r>
              <a:rPr lang="en-CA" sz="2800" dirty="0">
                <a:solidFill>
                  <a:srgbClr val="1B1C20"/>
                </a:solidFill>
                <a:effectLst/>
              </a:rPr>
              <a:t>Can be used on animals that surface for only 10s of milliseconds</a:t>
            </a:r>
          </a:p>
          <a:p>
            <a:pPr marL="457200" indent="-457200">
              <a:buFont typeface="Arial" panose="020B0604020202020204" pitchFamily="34" charset="0"/>
              <a:buChar char="•"/>
            </a:pPr>
            <a:r>
              <a:rPr lang="en-CA" sz="2800" dirty="0">
                <a:solidFill>
                  <a:srgbClr val="1B1C20"/>
                </a:solidFill>
                <a:effectLst/>
              </a:rPr>
              <a:t>Accurate &lt;200 m</a:t>
            </a:r>
          </a:p>
        </p:txBody>
      </p:sp>
      <p:pic>
        <p:nvPicPr>
          <p:cNvPr id="8" name="Picture 7">
            <a:extLst>
              <a:ext uri="{FF2B5EF4-FFF2-40B4-BE49-F238E27FC236}">
                <a16:creationId xmlns:a16="http://schemas.microsoft.com/office/drawing/2014/main" id="{705569C8-FF13-A85A-CA4E-641F89ADD778}"/>
              </a:ext>
            </a:extLst>
          </p:cNvPr>
          <p:cNvPicPr>
            <a:picLocks noChangeAspect="1"/>
          </p:cNvPicPr>
          <p:nvPr/>
        </p:nvPicPr>
        <p:blipFill>
          <a:blip r:embed="rId3"/>
          <a:stretch>
            <a:fillRect/>
          </a:stretch>
        </p:blipFill>
        <p:spPr>
          <a:xfrm rot="21383418" flipH="1">
            <a:off x="2421592" y="2050988"/>
            <a:ext cx="1408337" cy="227938"/>
          </a:xfrm>
          <a:prstGeom prst="rect">
            <a:avLst/>
          </a:prstGeom>
        </p:spPr>
      </p:pic>
    </p:spTree>
    <p:extLst>
      <p:ext uri="{BB962C8B-B14F-4D97-AF65-F5344CB8AC3E}">
        <p14:creationId xmlns:p14="http://schemas.microsoft.com/office/powerpoint/2010/main" val="250069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Argos</a:t>
            </a:r>
          </a:p>
        </p:txBody>
      </p:sp>
      <p:pic>
        <p:nvPicPr>
          <p:cNvPr id="7" name="Picture 6" descr="larg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7400" y="2804160"/>
            <a:ext cx="4754880" cy="2453640"/>
          </a:xfrm>
          <a:prstGeom prst="rect">
            <a:avLst/>
          </a:prstGeom>
        </p:spPr>
      </p:pic>
      <p:pic>
        <p:nvPicPr>
          <p:cNvPr id="5" name="Picture 4" descr="r1131_9_r1131_9_une-tortue-caouanne-dans-l-ocean-indien-equipee-d-une-balise-argos-2-2_thumbnail.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73200" y="2568161"/>
            <a:ext cx="3484800" cy="2941523"/>
          </a:xfrm>
          <a:prstGeom prst="rect">
            <a:avLst/>
          </a:prstGeom>
        </p:spPr>
      </p:pic>
      <p:sp>
        <p:nvSpPr>
          <p:cNvPr id="6" name="Oval 5"/>
          <p:cNvSpPr/>
          <p:nvPr/>
        </p:nvSpPr>
        <p:spPr>
          <a:xfrm>
            <a:off x="8190430" y="3462588"/>
            <a:ext cx="687263" cy="434139"/>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05591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Argos</a:t>
            </a:r>
          </a:p>
        </p:txBody>
      </p:sp>
      <p:pic>
        <p:nvPicPr>
          <p:cNvPr id="5" name="Picture 4" descr="r1131_9_r1131_9_une-tortue-caouanne-dans-l-ocean-indien-equipee-d-une-balise-argos-2-2_thumbnail.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73200" y="2568161"/>
            <a:ext cx="3484800" cy="2941523"/>
          </a:xfrm>
          <a:prstGeom prst="rect">
            <a:avLst/>
          </a:prstGeom>
        </p:spPr>
      </p:pic>
      <p:sp>
        <p:nvSpPr>
          <p:cNvPr id="6" name="Oval 5"/>
          <p:cNvSpPr/>
          <p:nvPr/>
        </p:nvSpPr>
        <p:spPr>
          <a:xfrm>
            <a:off x="8190430" y="3462588"/>
            <a:ext cx="687263" cy="434139"/>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8" name="Picture 7" descr="tracking1.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08200" y="1763126"/>
            <a:ext cx="4267200" cy="4267200"/>
          </a:xfrm>
          <a:prstGeom prst="rect">
            <a:avLst/>
          </a:prstGeom>
        </p:spPr>
      </p:pic>
    </p:spTree>
    <p:extLst>
      <p:ext uri="{BB962C8B-B14F-4D97-AF65-F5344CB8AC3E}">
        <p14:creationId xmlns:p14="http://schemas.microsoft.com/office/powerpoint/2010/main" val="3885708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4341-C43A-F992-1F78-2579E2CEBD5D}"/>
              </a:ext>
            </a:extLst>
          </p:cNvPr>
          <p:cNvSpPr>
            <a:spLocks noGrp="1"/>
          </p:cNvSpPr>
          <p:nvPr>
            <p:ph type="title"/>
          </p:nvPr>
        </p:nvSpPr>
        <p:spPr/>
        <p:txBody>
          <a:bodyPr/>
          <a:lstStyle/>
          <a:p>
            <a:r>
              <a:rPr lang="en-US" dirty="0"/>
              <a:t>Argos</a:t>
            </a:r>
          </a:p>
        </p:txBody>
      </p:sp>
      <p:sp>
        <p:nvSpPr>
          <p:cNvPr id="3" name="Content Placeholder 2">
            <a:extLst>
              <a:ext uri="{FF2B5EF4-FFF2-40B4-BE49-F238E27FC236}">
                <a16:creationId xmlns:a16="http://schemas.microsoft.com/office/drawing/2014/main" id="{F55B3729-2D91-6DD5-ECE3-AACCC6BC7396}"/>
              </a:ext>
            </a:extLst>
          </p:cNvPr>
          <p:cNvSpPr>
            <a:spLocks noGrp="1"/>
          </p:cNvSpPr>
          <p:nvPr>
            <p:ph idx="1"/>
          </p:nvPr>
        </p:nvSpPr>
        <p:spPr>
          <a:xfrm>
            <a:off x="6103226" y="1825625"/>
            <a:ext cx="5250573" cy="4351338"/>
          </a:xfrm>
        </p:spPr>
        <p:txBody>
          <a:bodyPr/>
          <a:lstStyle/>
          <a:p>
            <a:r>
              <a:rPr lang="en-US" dirty="0"/>
              <a:t>Accuracy relies on the number of successive satellite uplinks</a:t>
            </a:r>
          </a:p>
          <a:p>
            <a:r>
              <a:rPr lang="en-US" dirty="0"/>
              <a:t>For marine species, low accuracy</a:t>
            </a:r>
          </a:p>
          <a:p>
            <a:pPr lvl="1"/>
            <a:r>
              <a:rPr lang="en-US" dirty="0"/>
              <a:t>error of 4−36 km</a:t>
            </a:r>
          </a:p>
          <a:p>
            <a:pPr lvl="1"/>
            <a:endParaRPr lang="en-US" dirty="0"/>
          </a:p>
          <a:p>
            <a:pPr lvl="1"/>
            <a:endParaRPr lang="en-US" dirty="0"/>
          </a:p>
          <a:p>
            <a:r>
              <a:rPr lang="en-US" dirty="0"/>
              <a:t>Location quality:</a:t>
            </a:r>
          </a:p>
          <a:p>
            <a:pPr lvl="1"/>
            <a:r>
              <a:rPr lang="en-US" dirty="0"/>
              <a:t>3, 2, 1 0, A, B, Z</a:t>
            </a:r>
          </a:p>
          <a:p>
            <a:r>
              <a:rPr lang="en-US" dirty="0"/>
              <a:t>Taken at irregular time</a:t>
            </a:r>
          </a:p>
        </p:txBody>
      </p:sp>
      <p:pic>
        <p:nvPicPr>
          <p:cNvPr id="4" name="Picture 3">
            <a:extLst>
              <a:ext uri="{FF2B5EF4-FFF2-40B4-BE49-F238E27FC236}">
                <a16:creationId xmlns:a16="http://schemas.microsoft.com/office/drawing/2014/main" id="{FAEB4A00-A6E9-D768-4448-BE9E046C3385}"/>
              </a:ext>
            </a:extLst>
          </p:cNvPr>
          <p:cNvPicPr>
            <a:picLocks noChangeAspect="1"/>
          </p:cNvPicPr>
          <p:nvPr/>
        </p:nvPicPr>
        <p:blipFill rotWithShape="1">
          <a:blip r:embed="rId3">
            <a:extLst>
              <a:ext uri="{28A0092B-C50C-407E-A947-70E740481C1C}">
                <a14:useLocalDpi xmlns:a14="http://schemas.microsoft.com/office/drawing/2010/main"/>
              </a:ext>
            </a:extLst>
          </a:blip>
          <a:srcRect r="50134"/>
          <a:stretch/>
        </p:blipFill>
        <p:spPr>
          <a:xfrm>
            <a:off x="478816" y="2175219"/>
            <a:ext cx="3722683" cy="3732872"/>
          </a:xfrm>
          <a:prstGeom prst="rect">
            <a:avLst/>
          </a:prstGeom>
        </p:spPr>
      </p:pic>
      <p:grpSp>
        <p:nvGrpSpPr>
          <p:cNvPr id="14" name="Group 13">
            <a:extLst>
              <a:ext uri="{FF2B5EF4-FFF2-40B4-BE49-F238E27FC236}">
                <a16:creationId xmlns:a16="http://schemas.microsoft.com/office/drawing/2014/main" id="{17DBC9D6-78DF-19DD-CF5B-EFAEF0D23F13}"/>
              </a:ext>
            </a:extLst>
          </p:cNvPr>
          <p:cNvGrpSpPr/>
          <p:nvPr/>
        </p:nvGrpSpPr>
        <p:grpSpPr>
          <a:xfrm>
            <a:off x="4306513" y="3820921"/>
            <a:ext cx="2550621" cy="360745"/>
            <a:chOff x="1612908" y="1832544"/>
            <a:chExt cx="2550621" cy="360745"/>
          </a:xfrm>
        </p:grpSpPr>
        <p:sp>
          <p:nvSpPr>
            <p:cNvPr id="6" name="CustomShape 3">
              <a:extLst>
                <a:ext uri="{FF2B5EF4-FFF2-40B4-BE49-F238E27FC236}">
                  <a16:creationId xmlns:a16="http://schemas.microsoft.com/office/drawing/2014/main" id="{19B4E603-CBCF-E026-8E45-2B0AE9169C47}"/>
                </a:ext>
              </a:extLst>
            </p:cNvPr>
            <p:cNvSpPr/>
            <p:nvPr/>
          </p:nvSpPr>
          <p:spPr>
            <a:xfrm>
              <a:off x="1612908" y="1979120"/>
              <a:ext cx="100578" cy="100589"/>
            </a:xfrm>
            <a:prstGeom prst="ellipse">
              <a:avLst/>
            </a:prstGeom>
            <a:solidFill>
              <a:srgbClr val="FF0000"/>
            </a:solidFill>
            <a:ln>
              <a:noFill/>
            </a:ln>
          </p:spPr>
          <p:style>
            <a:lnRef idx="0">
              <a:scrgbClr r="0" g="0" b="0"/>
            </a:lnRef>
            <a:fillRef idx="0">
              <a:scrgbClr r="0" g="0" b="0"/>
            </a:fillRef>
            <a:effectRef idx="0">
              <a:scrgbClr r="0" g="0" b="0"/>
            </a:effectRef>
            <a:fontRef idx="minor"/>
          </p:style>
        </p:sp>
        <p:sp>
          <p:nvSpPr>
            <p:cNvPr id="7" name="TextBox 6">
              <a:extLst>
                <a:ext uri="{FF2B5EF4-FFF2-40B4-BE49-F238E27FC236}">
                  <a16:creationId xmlns:a16="http://schemas.microsoft.com/office/drawing/2014/main" id="{055898E1-C568-AAB9-DCEC-51923AFF8B8C}"/>
                </a:ext>
              </a:extLst>
            </p:cNvPr>
            <p:cNvSpPr txBox="1"/>
            <p:nvPr/>
          </p:nvSpPr>
          <p:spPr>
            <a:xfrm>
              <a:off x="1712960" y="1832544"/>
              <a:ext cx="2450569" cy="360745"/>
            </a:xfrm>
            <a:prstGeom prst="rect">
              <a:avLst/>
            </a:prstGeom>
            <a:noFill/>
          </p:spPr>
          <p:txBody>
            <a:bodyPr wrap="none" lIns="82936" tIns="41468" rIns="82936" bIns="41468" rtlCol="0">
              <a:spAutoFit/>
            </a:bodyPr>
            <a:lstStyle/>
            <a:p>
              <a:r>
                <a:rPr lang="en-CA" dirty="0"/>
                <a:t>Estimated true locations</a:t>
              </a:r>
            </a:p>
          </p:txBody>
        </p:sp>
      </p:grpSp>
      <p:sp>
        <p:nvSpPr>
          <p:cNvPr id="8" name="CustomShape 3">
            <a:extLst>
              <a:ext uri="{FF2B5EF4-FFF2-40B4-BE49-F238E27FC236}">
                <a16:creationId xmlns:a16="http://schemas.microsoft.com/office/drawing/2014/main" id="{E6F1CD48-C178-16EF-2FAA-6083D6C22836}"/>
              </a:ext>
            </a:extLst>
          </p:cNvPr>
          <p:cNvSpPr/>
          <p:nvPr/>
        </p:nvSpPr>
        <p:spPr>
          <a:xfrm>
            <a:off x="4279042" y="4328243"/>
            <a:ext cx="100578" cy="100589"/>
          </a:xfrm>
          <a:prstGeom prst="ellipse">
            <a:avLst/>
          </a:prstGeom>
          <a:solidFill>
            <a:schemeClr val="bg1"/>
          </a:solidFill>
          <a:ln>
            <a:solidFill>
              <a:schemeClr val="tx1"/>
            </a:solidFill>
          </a:ln>
        </p:spPr>
        <p:style>
          <a:lnRef idx="0">
            <a:scrgbClr r="0" g="0" b="0"/>
          </a:lnRef>
          <a:fillRef idx="0">
            <a:scrgbClr r="0" g="0" b="0"/>
          </a:fillRef>
          <a:effectRef idx="0">
            <a:scrgbClr r="0" g="0" b="0"/>
          </a:effectRef>
          <a:fontRef idx="minor"/>
        </p:style>
      </p:sp>
      <p:sp>
        <p:nvSpPr>
          <p:cNvPr id="9" name="TextBox 8">
            <a:extLst>
              <a:ext uri="{FF2B5EF4-FFF2-40B4-BE49-F238E27FC236}">
                <a16:creationId xmlns:a16="http://schemas.microsoft.com/office/drawing/2014/main" id="{9316E76C-AEF8-206C-E4E9-38E1F3B917A0}"/>
              </a:ext>
            </a:extLst>
          </p:cNvPr>
          <p:cNvSpPr txBox="1"/>
          <p:nvPr/>
        </p:nvSpPr>
        <p:spPr>
          <a:xfrm>
            <a:off x="4408943" y="4181666"/>
            <a:ext cx="1437070" cy="360745"/>
          </a:xfrm>
          <a:prstGeom prst="rect">
            <a:avLst/>
          </a:prstGeom>
          <a:noFill/>
        </p:spPr>
        <p:txBody>
          <a:bodyPr wrap="none" lIns="82936" tIns="41468" rIns="82936" bIns="41468" rtlCol="0">
            <a:spAutoFit/>
          </a:bodyPr>
          <a:lstStyle/>
          <a:p>
            <a:r>
              <a:rPr lang="en-CA" dirty="0"/>
              <a:t>GPS locations</a:t>
            </a:r>
          </a:p>
        </p:txBody>
      </p:sp>
      <p:pic>
        <p:nvPicPr>
          <p:cNvPr id="10" name="Picture 9" descr="PolarBear.png">
            <a:extLst>
              <a:ext uri="{FF2B5EF4-FFF2-40B4-BE49-F238E27FC236}">
                <a16:creationId xmlns:a16="http://schemas.microsoft.com/office/drawing/2014/main" id="{602AF1F4-39BB-3388-BC25-48E5174823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3056413" y="1825625"/>
            <a:ext cx="1385165" cy="879299"/>
          </a:xfrm>
          <a:prstGeom prst="rect">
            <a:avLst/>
          </a:prstGeom>
        </p:spPr>
      </p:pic>
      <p:grpSp>
        <p:nvGrpSpPr>
          <p:cNvPr id="13" name="Group 12">
            <a:extLst>
              <a:ext uri="{FF2B5EF4-FFF2-40B4-BE49-F238E27FC236}">
                <a16:creationId xmlns:a16="http://schemas.microsoft.com/office/drawing/2014/main" id="{162757F1-36EF-DE3D-6082-8B3126983475}"/>
              </a:ext>
            </a:extLst>
          </p:cNvPr>
          <p:cNvGrpSpPr/>
          <p:nvPr/>
        </p:nvGrpSpPr>
        <p:grpSpPr>
          <a:xfrm>
            <a:off x="4351935" y="3429000"/>
            <a:ext cx="1669515" cy="360745"/>
            <a:chOff x="-265920" y="1840178"/>
            <a:chExt cx="1669515" cy="360745"/>
          </a:xfrm>
        </p:grpSpPr>
        <p:sp>
          <p:nvSpPr>
            <p:cNvPr id="5" name="CustomShape 3">
              <a:extLst>
                <a:ext uri="{FF2B5EF4-FFF2-40B4-BE49-F238E27FC236}">
                  <a16:creationId xmlns:a16="http://schemas.microsoft.com/office/drawing/2014/main" id="{1D9DA01A-32B7-A0D2-E3FE-AB5B2F23D6B7}"/>
                </a:ext>
              </a:extLst>
            </p:cNvPr>
            <p:cNvSpPr/>
            <p:nvPr/>
          </p:nvSpPr>
          <p:spPr>
            <a:xfrm>
              <a:off x="-265920" y="1986753"/>
              <a:ext cx="100578" cy="100589"/>
            </a:xfrm>
            <a:prstGeom prst="ellipse">
              <a:avLst/>
            </a:prstGeom>
            <a:solidFill>
              <a:schemeClr val="bg1">
                <a:lumMod val="65000"/>
              </a:schemeClr>
            </a:solidFill>
            <a:ln>
              <a:noFill/>
            </a:ln>
          </p:spPr>
          <p:style>
            <a:lnRef idx="0">
              <a:scrgbClr r="0" g="0" b="0"/>
            </a:lnRef>
            <a:fillRef idx="0">
              <a:scrgbClr r="0" g="0" b="0"/>
            </a:fillRef>
            <a:effectRef idx="0">
              <a:scrgbClr r="0" g="0" b="0"/>
            </a:effectRef>
            <a:fontRef idx="minor"/>
          </p:style>
        </p:sp>
        <p:sp>
          <p:nvSpPr>
            <p:cNvPr id="11" name="TextBox 10">
              <a:extLst>
                <a:ext uri="{FF2B5EF4-FFF2-40B4-BE49-F238E27FC236}">
                  <a16:creationId xmlns:a16="http://schemas.microsoft.com/office/drawing/2014/main" id="{EF603AA7-A327-44CA-74F3-182B46B34869}"/>
                </a:ext>
              </a:extLst>
            </p:cNvPr>
            <p:cNvSpPr txBox="1"/>
            <p:nvPr/>
          </p:nvSpPr>
          <p:spPr>
            <a:xfrm>
              <a:off x="-200187" y="1840178"/>
              <a:ext cx="1603782" cy="360745"/>
            </a:xfrm>
            <a:prstGeom prst="rect">
              <a:avLst/>
            </a:prstGeom>
            <a:noFill/>
          </p:spPr>
          <p:txBody>
            <a:bodyPr wrap="none" lIns="82936" tIns="41468" rIns="82936" bIns="41468" rtlCol="0">
              <a:spAutoFit/>
            </a:bodyPr>
            <a:lstStyle/>
            <a:p>
              <a:r>
                <a:rPr lang="en-CA" dirty="0"/>
                <a:t>Argos locations</a:t>
              </a:r>
            </a:p>
          </p:txBody>
        </p:sp>
      </p:grpSp>
      <p:sp>
        <p:nvSpPr>
          <p:cNvPr id="12" name="TextBox 11">
            <a:extLst>
              <a:ext uri="{FF2B5EF4-FFF2-40B4-BE49-F238E27FC236}">
                <a16:creationId xmlns:a16="http://schemas.microsoft.com/office/drawing/2014/main" id="{459630B9-1897-0C99-25AB-FA99B482A8C9}"/>
              </a:ext>
            </a:extLst>
          </p:cNvPr>
          <p:cNvSpPr txBox="1"/>
          <p:nvPr/>
        </p:nvSpPr>
        <p:spPr>
          <a:xfrm>
            <a:off x="6674000" y="6515100"/>
            <a:ext cx="5573513" cy="369332"/>
          </a:xfrm>
          <a:prstGeom prst="rect">
            <a:avLst/>
          </a:prstGeom>
          <a:noFill/>
        </p:spPr>
        <p:txBody>
          <a:bodyPr wrap="none" rtlCol="0">
            <a:spAutoFit/>
          </a:bodyPr>
          <a:lstStyle/>
          <a:p>
            <a:r>
              <a:rPr lang="en-US" dirty="0"/>
              <a:t>Auger-Méthé et al. (2017) </a:t>
            </a:r>
            <a:r>
              <a:rPr lang="en-CA" dirty="0"/>
              <a:t>Marine Ecology Progress Series</a:t>
            </a:r>
            <a:endParaRPr lang="en-US" dirty="0"/>
          </a:p>
        </p:txBody>
      </p:sp>
    </p:spTree>
    <p:extLst>
      <p:ext uri="{BB962C8B-B14F-4D97-AF65-F5344CB8AC3E}">
        <p14:creationId xmlns:p14="http://schemas.microsoft.com/office/powerpoint/2010/main" val="4267895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FFBC4-EEF3-D6CE-5B04-72E45CBC2748}"/>
              </a:ext>
            </a:extLst>
          </p:cNvPr>
          <p:cNvSpPr>
            <a:spLocks noGrp="1"/>
          </p:cNvSpPr>
          <p:nvPr>
            <p:ph type="title"/>
          </p:nvPr>
        </p:nvSpPr>
        <p:spPr/>
        <p:txBody>
          <a:bodyPr/>
          <a:lstStyle/>
          <a:p>
            <a:r>
              <a:rPr lang="en-US" dirty="0"/>
              <a:t>Argos</a:t>
            </a:r>
          </a:p>
        </p:txBody>
      </p:sp>
      <p:sp>
        <p:nvSpPr>
          <p:cNvPr id="7" name="Content Placeholder 6">
            <a:extLst>
              <a:ext uri="{FF2B5EF4-FFF2-40B4-BE49-F238E27FC236}">
                <a16:creationId xmlns:a16="http://schemas.microsoft.com/office/drawing/2014/main" id="{C09A674C-0A49-1FB8-1898-980381CFCBED}"/>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C2274563-18BA-3EBC-9025-65F05427FD4F}"/>
              </a:ext>
            </a:extLst>
          </p:cNvPr>
          <p:cNvPicPr>
            <a:picLocks noChangeAspect="1"/>
          </p:cNvPicPr>
          <p:nvPr/>
        </p:nvPicPr>
        <p:blipFill>
          <a:blip r:embed="rId3"/>
          <a:stretch>
            <a:fillRect/>
          </a:stretch>
        </p:blipFill>
        <p:spPr>
          <a:xfrm>
            <a:off x="1167052" y="1825625"/>
            <a:ext cx="9440993" cy="4716000"/>
          </a:xfrm>
          <a:prstGeom prst="rect">
            <a:avLst/>
          </a:prstGeom>
        </p:spPr>
      </p:pic>
      <p:sp>
        <p:nvSpPr>
          <p:cNvPr id="9" name="TextBox 8">
            <a:extLst>
              <a:ext uri="{FF2B5EF4-FFF2-40B4-BE49-F238E27FC236}">
                <a16:creationId xmlns:a16="http://schemas.microsoft.com/office/drawing/2014/main" id="{DA68303E-EAD5-90B1-4DBE-EC411C301017}"/>
              </a:ext>
            </a:extLst>
          </p:cNvPr>
          <p:cNvSpPr txBox="1"/>
          <p:nvPr/>
        </p:nvSpPr>
        <p:spPr>
          <a:xfrm>
            <a:off x="6674000" y="6515100"/>
            <a:ext cx="4831387" cy="369332"/>
          </a:xfrm>
          <a:prstGeom prst="rect">
            <a:avLst/>
          </a:prstGeom>
          <a:noFill/>
        </p:spPr>
        <p:txBody>
          <a:bodyPr wrap="none" rtlCol="0">
            <a:spAutoFit/>
          </a:bodyPr>
          <a:lstStyle/>
          <a:p>
            <a:r>
              <a:rPr lang="en-US" dirty="0"/>
              <a:t>Auger-Méthé et al. (2021) </a:t>
            </a:r>
            <a:r>
              <a:rPr lang="en-CA" dirty="0"/>
              <a:t>Ecological Monographs</a:t>
            </a:r>
            <a:endParaRPr lang="en-US" dirty="0"/>
          </a:p>
        </p:txBody>
      </p:sp>
    </p:spTree>
    <p:extLst>
      <p:ext uri="{BB962C8B-B14F-4D97-AF65-F5344CB8AC3E}">
        <p14:creationId xmlns:p14="http://schemas.microsoft.com/office/powerpoint/2010/main" val="5063911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528</TotalTime>
  <Words>2019</Words>
  <Application>Microsoft Macintosh PowerPoint</Application>
  <PresentationFormat>Widescreen</PresentationFormat>
  <Paragraphs>283</Paragraphs>
  <Slides>31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Cambria Math</vt:lpstr>
      <vt:lpstr>Times New Roman</vt:lpstr>
      <vt:lpstr>Office Theme</vt:lpstr>
      <vt:lpstr>Handling marine movement data</vt:lpstr>
      <vt:lpstr>Problems with marine tracking</vt:lpstr>
      <vt:lpstr>Alternatives for animals that surface</vt:lpstr>
      <vt:lpstr>Fastloc GPS</vt:lpstr>
      <vt:lpstr>Fastloc GPS</vt:lpstr>
      <vt:lpstr>Argos</vt:lpstr>
      <vt:lpstr>Argos</vt:lpstr>
      <vt:lpstr>Argos</vt:lpstr>
      <vt:lpstr>Argos</vt:lpstr>
      <vt:lpstr>Alternative for animals that stay under  (or small animals)</vt:lpstr>
      <vt:lpstr>Light-based geolocation</vt:lpstr>
      <vt:lpstr>Light-based geolocation</vt:lpstr>
      <vt:lpstr>Accoustic tracking</vt:lpstr>
      <vt:lpstr>Increase in telemetry studies</vt:lpstr>
      <vt:lpstr>Comparison between methods</vt:lpstr>
      <vt:lpstr>How do we handle error and irregular time steps?</vt:lpstr>
      <vt:lpstr>Irregular time steps</vt:lpstr>
      <vt:lpstr>State-space model to handle error</vt:lpstr>
      <vt:lpstr>State-space model to handle error</vt:lpstr>
      <vt:lpstr>State-space model to handle error</vt:lpstr>
      <vt:lpstr>State-space models</vt:lpstr>
      <vt:lpstr>CTCRW with crawl (via momentuHMM)</vt:lpstr>
      <vt:lpstr>CTCRW with crawl (via momentuHMM)</vt:lpstr>
      <vt:lpstr>CTCRW with crawl (via momentuHMM)</vt:lpstr>
      <vt:lpstr>CTCRW with crawl (via momentuHMM)</vt:lpstr>
      <vt:lpstr>CTCRW with crawl (via momentuHMM)</vt:lpstr>
      <vt:lpstr>aniMotum – CRW version</vt:lpstr>
      <vt:lpstr>aniMotum – mp version</vt:lpstr>
      <vt:lpstr>aniMotum – mp version</vt:lpstr>
      <vt:lpstr>PowerPoint Presentation</vt:lpstr>
      <vt:lpstr>Multiple imputation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Marie Auger-Methe</dc:creator>
  <cp:lastModifiedBy>Marie Auger-Methe</cp:lastModifiedBy>
  <cp:revision>70</cp:revision>
  <dcterms:created xsi:type="dcterms:W3CDTF">2025-05-06T00:53:40Z</dcterms:created>
  <dcterms:modified xsi:type="dcterms:W3CDTF">2025-05-17T14:54:49Z</dcterms:modified>
</cp:coreProperties>
</file>